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271" r:id="rId4"/>
    <p:sldId id="308" r:id="rId5"/>
    <p:sldId id="309" r:id="rId6"/>
    <p:sldId id="310" r:id="rId7"/>
    <p:sldId id="312" r:id="rId8"/>
    <p:sldId id="302" r:id="rId9"/>
    <p:sldId id="313" r:id="rId10"/>
    <p:sldId id="314" r:id="rId11"/>
    <p:sldId id="315" r:id="rId12"/>
    <p:sldId id="316" r:id="rId13"/>
    <p:sldId id="303" r:id="rId14"/>
    <p:sldId id="317" r:id="rId15"/>
    <p:sldId id="326" r:id="rId16"/>
    <p:sldId id="318" r:id="rId17"/>
    <p:sldId id="304" r:id="rId18"/>
    <p:sldId id="319" r:id="rId19"/>
    <p:sldId id="320" r:id="rId20"/>
    <p:sldId id="325" r:id="rId21"/>
    <p:sldId id="324" r:id="rId22"/>
    <p:sldId id="306" r:id="rId23"/>
    <p:sldId id="323" r:id="rId24"/>
    <p:sldId id="322" r:id="rId25"/>
    <p:sldId id="329" r:id="rId26"/>
    <p:sldId id="307" r:id="rId27"/>
    <p:sldId id="321" r:id="rId28"/>
    <p:sldId id="327" r:id="rId29"/>
    <p:sldId id="328" r:id="rId30"/>
    <p:sldId id="273" r:id="rId31"/>
    <p:sldId id="259" r:id="rId32"/>
    <p:sldId id="260" r:id="rId33"/>
    <p:sldId id="258" r:id="rId34"/>
    <p:sldId id="261" r:id="rId35"/>
    <p:sldId id="267" r:id="rId36"/>
    <p:sldId id="269" r:id="rId37"/>
    <p:sldId id="263" r:id="rId38"/>
    <p:sldId id="264" r:id="rId39"/>
    <p:sldId id="262" r:id="rId40"/>
    <p:sldId id="265" r:id="rId41"/>
    <p:sldId id="266" r:id="rId42"/>
    <p:sldId id="26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jiayu" initials="cj" lastIdx="1" clrIdx="0">
    <p:extLst>
      <p:ext uri="{19B8F6BF-5375-455C-9EA6-DF929625EA0E}">
        <p15:presenceInfo xmlns:p15="http://schemas.microsoft.com/office/powerpoint/2012/main" userId="84d4a4a444b7f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490" y="30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8E-4A2F-A89C-EF11FF65CA9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8E-4A2F-A89C-EF11FF65CA9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8E-4A2F-A89C-EF11FF65C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7-4FC7-9FE0-4E20390CAFE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7-4FC7-9FE0-4E20390CAFE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F7-4FC7-9FE0-4E20390C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FD-466C-AD3D-8AEED693D45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FD-466C-AD3D-8AEED693D45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FD-466C-AD3D-8AEED693D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1388888888891E-2"/>
          <c:y val="4.0451388888888891E-2"/>
          <c:w val="0.91909722222222223"/>
          <c:h val="0.919097222222222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60-41BB-B730-DB409DCA1D82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60-41BB-B730-DB409DCA1D82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60-41BB-B730-DB409DCA1D82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60-41BB-B730-DB409DCA1D8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60-41BB-B730-DB409DCA1D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3-4AC4-8208-363E8CB81A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D3-4AC4-8208-363E8CB81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97856"/>
        <c:axId val="-1788392960"/>
      </c:barChart>
      <c:catAx>
        <c:axId val="-178839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1434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788392960"/>
        <c:crosses val="autoZero"/>
        <c:auto val="1"/>
        <c:lblAlgn val="ctr"/>
        <c:lblOffset val="100"/>
        <c:noMultiLvlLbl val="0"/>
      </c:catAx>
      <c:valAx>
        <c:axId val="-178839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83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2-46F8-AA46-941DC43A8B0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2-46F8-AA46-941DC43A8B0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D2-46F8-AA46-941DC43A8B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BD2-46F8-AA46-941DC43A8B0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BD2-46F8-AA46-941DC43A8B0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-0.4</c:v>
                </c:pt>
                <c:pt idx="1">
                  <c:v>-0.6</c:v>
                </c:pt>
                <c:pt idx="2">
                  <c:v>-0.8</c:v>
                </c:pt>
                <c:pt idx="3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BD2-46F8-AA46-941DC43A8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86976"/>
        <c:axId val="-1788385888"/>
      </c:barChart>
      <c:catAx>
        <c:axId val="-178838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88385888"/>
        <c:crosses val="autoZero"/>
        <c:auto val="1"/>
        <c:lblAlgn val="ctr"/>
        <c:lblOffset val="100"/>
        <c:noMultiLvlLbl val="0"/>
      </c:catAx>
      <c:valAx>
        <c:axId val="-17883858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178838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08:39:48.26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轻量级网络</a:t>
            </a:r>
            <a:r>
              <a:rPr lang="en-US" altLang="zh-CN" dirty="0"/>
              <a:t>/</a:t>
            </a:r>
            <a:r>
              <a:rPr lang="zh-CN" altLang="en-US" dirty="0"/>
              <a:t>检测</a:t>
            </a:r>
            <a:r>
              <a:rPr lang="en-US" altLang="zh-CN" dirty="0"/>
              <a:t>/</a:t>
            </a:r>
            <a:r>
              <a:rPr lang="zh-CN" altLang="en-US" dirty="0"/>
              <a:t>分割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/>
              <a:t>Chen Jiayu</a:t>
            </a:r>
          </a:p>
          <a:p>
            <a:r>
              <a:rPr lang="en-US" altLang="zh-CN" dirty="0"/>
              <a:t>April 24</a:t>
            </a:r>
            <a:r>
              <a:rPr lang="zh-CN" altLang="en-US" dirty="0"/>
              <a:t>，</a:t>
            </a:r>
            <a:r>
              <a:rPr lang="en-US" altLang="zh-CN" dirty="0"/>
              <a:t>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3A31-A585-406E-8C54-51B67C1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Group Convolution &amp; Channel Split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B2858-6855-4FAD-B260-C8B405AF2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26" y="1931539"/>
            <a:ext cx="6961473" cy="298348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862E73-A033-478A-84FF-E74F552DAFA5}"/>
              </a:ext>
            </a:extLst>
          </p:cNvPr>
          <p:cNvGrpSpPr/>
          <p:nvPr/>
        </p:nvGrpSpPr>
        <p:grpSpPr>
          <a:xfrm>
            <a:off x="806334" y="1817369"/>
            <a:ext cx="3487018" cy="3581162"/>
            <a:chOff x="806334" y="1817369"/>
            <a:chExt cx="3487018" cy="358116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17697C-8659-4C10-9FD7-59EF7CD9B68E}"/>
                </a:ext>
              </a:extLst>
            </p:cNvPr>
            <p:cNvGrpSpPr/>
            <p:nvPr/>
          </p:nvGrpSpPr>
          <p:grpSpPr>
            <a:xfrm>
              <a:off x="838201" y="1817369"/>
              <a:ext cx="3423285" cy="3217545"/>
              <a:chOff x="965201" y="1145160"/>
              <a:chExt cx="3423285" cy="321754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C8048BA-DAFF-448B-9384-EF15270CD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1" y="1145160"/>
                <a:ext cx="3423285" cy="160591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5E8D2B7-EA0C-469F-8C84-F6FAB0E2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1" y="2751075"/>
                <a:ext cx="3297555" cy="1611630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3CA2B6-8C04-4DB7-896D-E110DC098683}"/>
                </a:ext>
              </a:extLst>
            </p:cNvPr>
            <p:cNvSpPr txBox="1"/>
            <p:nvPr/>
          </p:nvSpPr>
          <p:spPr>
            <a:xfrm>
              <a:off x="806334" y="5029199"/>
              <a:ext cx="3487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Convolution &amp; Group Convolution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6538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794AC-B0F5-49BA-9D27-67173C5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ShuffleNetV1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53038-6015-4A8C-A987-464E4D3A2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7" y="986400"/>
            <a:ext cx="7437765" cy="340186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D92B97C-985D-4B6F-93E9-3B21B59A9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694" y="4618219"/>
            <a:ext cx="768022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ShuffleNetV1采用了pointwise组卷积和类似bottleneck的结构。另外引入一个channel shuffle操作使得不同组的通道信息流通。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由上述4个准则可知，pointwise组卷积和bottleneck结构增加MAC，这违反了G1和G2。使用过多的组数违反了G3。逐元素相加违反了G4。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因此，为了实现较高的模型容量和效率，关键问题是如何保持大量且同样宽的通道，既没有密集卷积也没有太多的分组。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372DB-69BB-4DC3-8D2E-354DF046C4A9}"/>
              </a:ext>
            </a:extLst>
          </p:cNvPr>
          <p:cNvSpPr/>
          <p:nvPr/>
        </p:nvSpPr>
        <p:spPr>
          <a:xfrm>
            <a:off x="607076" y="2256444"/>
            <a:ext cx="238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64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44076-DF1D-45AE-8957-4E05D6FC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ShuffleNetV2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C627D-D428-4422-AEC5-F449FD14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6" y="1511640"/>
            <a:ext cx="6322100" cy="383471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8ADC2F-D599-4CBE-8A8F-BFCEC83F7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564" y="797510"/>
            <a:ext cx="4470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在每个单元的开始，输入通道数为c的feature通过channel split分成了2个分支，按照准则G3，一个分支作为identity，另一个分支由3个输入输出通道数相同的卷积组成(满足准则G1)。两个1x1卷积不再是group-wise的了，一部分原因是准则G2，另一部分原因是channel split操作已经分成了两组。卷积后，两个分支concat操作，因此输出通道数和输入通道数保持相同(满足准则G1)。随后引入channel shuffle使得两个分支的通道信息流通。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值得注意的是，ShuffleNetV2去掉了Add操作，元素操作比如ReLU和depth-wise convolutions只在一个分支中存在。并且3个连续的操作Concat、Channel Shuffle和Channel Split被合并成一个元素操作。按照准则G4，这些改变对精度是有帮助的。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对于带有下采样的模块，需要稍微修改一下模块，移除掉channel split操作。输出的通道数增加一倍。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BAB6E5-C30C-4526-B5D5-F7ADB3807D4E}"/>
              </a:ext>
            </a:extLst>
          </p:cNvPr>
          <p:cNvSpPr/>
          <p:nvPr/>
        </p:nvSpPr>
        <p:spPr>
          <a:xfrm>
            <a:off x="2599837" y="5440709"/>
            <a:ext cx="238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440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Light-Head R-CNN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1D2DB-30D5-464E-97B7-A212A380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DFCC0D-9C1E-40AC-99DC-75D0C001B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842" y="4609419"/>
            <a:ext cx="844949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Faster R-CNN&amp;R-FCN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Faster R-CNN和R-FCN在RoI warping之前和之后进行密集计算。Faster R-CNN有2个全连接层，而R-FCN产生大的score maps。这些模型由于heavy-head的设计导致速度变慢。即使显著减小backbone，计算开销还是很大。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设计思路：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作者使用薄的feature map和简单的R-CNN子网络(池化和单个全连接组成)，使得网络的head尽可能的轻。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C6BE2-B1F2-4E7B-9FB4-8409517A9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1" y="986400"/>
            <a:ext cx="582828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69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AD208-9ED7-4BEB-B4A4-536483E3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Separable Convolution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45DB1-9276-485E-9E91-628A14D13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152650"/>
            <a:ext cx="83534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69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6E58D68-7097-4305-BE17-026696048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45252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Light-Head R-CNN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05D7A-217E-449B-BC38-1600CB3B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902090"/>
            <a:ext cx="6598730" cy="2347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F10016-4EB9-4F26-A6E9-80F1BD66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3855806"/>
            <a:ext cx="3615242" cy="251177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55340DC-EAED-454C-8BDE-2A2CE4F7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240" y="902090"/>
            <a:ext cx="36169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Basic feature extractor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对于L设置来说，用ResNet来提取特征，对于S设置来说，用Xception-like来提取特征。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R-CNN subnet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采用一个2048维的全连接层，后面接2个并行的全连接层来预测分类和回归。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9ADE4FBE-1A35-495E-B760-4A382BE5E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5410200" y="4326861"/>
                <a:ext cx="5212080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b="1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Thin feature maps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层后面接一个large separable convolution，k设置为15，对S设置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𝑚𝑖𝑑</m:t>
                        </m:r>
                      </m:sub>
                    </m:sSub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=64</m:t>
                    </m:r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，对L设置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𝑚𝑖𝑑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256</m:t>
                    </m:r>
                    <m:r>
                      <a:rPr lang="en-US" altLang="zh-CN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。将​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设置为10 x p x p(R-FCN中为classes x p x p)。large kernel的有效感受野更大，池化后的feature maps的特征会更强。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9ADE4FBE-1A35-495E-B760-4A382BE5E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5410200" y="4326861"/>
                <a:ext cx="5212080" cy="1569660"/>
              </a:xfrm>
              <a:prstGeom prst="rect">
                <a:avLst/>
              </a:prstGeom>
              <a:blipFill>
                <a:blip r:embed="rId4"/>
                <a:stretch>
                  <a:fillRect l="-702" t="-778" b="-46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5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ThunderNet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36AC9-E14B-4E0C-BA6C-E7EA685E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70E087-B4E8-40D7-AEF2-D2F2520EB37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95824" y="1112663"/>
            <a:ext cx="640225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与小的backbone相结合时，Light-Head R-CNN仍然花费大量的计算在detection部分，这导致了弱backbone和强detection部分的不匹配。这种不平衡不仅导致巨大的计算冗余，而且使网络容易过拟合。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DD83F-C445-4B0A-B4D0-EBD00C3C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742036"/>
            <a:ext cx="6620068" cy="300330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D1C10D9-4CD9-441F-9527-D03EAB525BE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0197" y="2249595"/>
            <a:ext cx="348996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设计思路：</a:t>
            </a:r>
            <a:endParaRPr lang="en-US" altLang="zh-CN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ThunderNet的优化目标是二阶段检测器中计算开销大的结构。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在backbone部分，设计了轻量级网络SNet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在detection部分，借鉴Light-Head R-CNN的思路，并进一步压缩RPN和R-CNN子网络。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为了避免性能衰退，设计了2个高效的结构CEM和SAM来改善性能。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90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DC58E-D173-463C-AF99-041C374B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Settings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228500-F29F-4F0D-AAB2-F0DFCF4D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458494"/>
            <a:ext cx="994809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Backbone Part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输入分辨率设置为320x320，作者指出输入分辨率应该和backbone的能力相匹配。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SNet在ShuffleNetV2的基础上进行了以下两点修改：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1.将ShuffleNetV2中所有3x3 depthwise convolutions换成5x5 depthwise convolutions。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2.SNet146和SNet535中去掉Conv5并且增加前面阶段的通道数。SNet49中将Conv5的通道数压缩成512，并且增加前面阶段的通道数。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Detection Part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压缩RPN：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用一个5x5 depthwise convolution和一个256通道的1x1卷积来替换256通道的3x3卷积。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压缩Detection Head：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R-CNN产生5 x p x p的feature map，RoI warping采用PSRoI align。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R-CNN subnet：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采用一个1024维的全连接层，后面接2个并行的全连接层来预测分类和回归。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518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84A243-6C13-47CA-BC48-25BEDBAC212E}"/>
              </a:ext>
            </a:extLst>
          </p:cNvPr>
          <p:cNvSpPr txBox="1"/>
          <p:nvPr/>
        </p:nvSpPr>
        <p:spPr>
          <a:xfrm>
            <a:off x="712511" y="1843950"/>
            <a:ext cx="7870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轻量级网络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MobileNetV2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ShuffleNetV2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轻量级检测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ThunderNet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轻量级分割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BiSeNet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7A552D6-63AE-4F62-A3B2-AF12CCE1D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723101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Context Enhancement Module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0BA245-1D29-4F01-9B08-F2A32DEB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38" y="2095384"/>
            <a:ext cx="4526672" cy="266723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2BD2F3E-4126-4660-B7AC-3E3F794C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6528866" y="2377943"/>
                <a:ext cx="4309296" cy="2102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CEM</a:t>
                </a:r>
                <a:r>
                  <a:rPr kumimoji="0" lang="zh-CN" altLang="en-US" sz="1600" b="1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feature maps由三个尺度融合得到，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𝑔𝑙𝑏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是全局平均池化得到的特征，在每个feature map上使用一个1x1卷积来压缩通道数。</a:t>
                </a:r>
                <a:r>
                  <a:rPr lang="en-US" altLang="zh-CN" sz="1600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进行2倍上采样，</a:t>
                </a:r>
                <a:r>
                  <a:rPr lang="en-US" altLang="zh-CN" sz="1600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𝑔𝑙𝑏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进行广播，得到三个分辨率相同的feature map，最后三个feature map进行特征融合。比起FPN结构，CEM只添加了2个卷积和一个fc层，计算开销上更加友好。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2BD2F3E-4126-4660-B7AC-3E3F794C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6528866" y="2377943"/>
                <a:ext cx="4309296" cy="2102114"/>
              </a:xfrm>
              <a:prstGeom prst="rect">
                <a:avLst/>
              </a:prstGeom>
              <a:blipFill>
                <a:blip r:embed="rId3"/>
                <a:stretch>
                  <a:fillRect l="-707" t="-290" b="-34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744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7EA1CC-4587-4106-9838-0D1D8CEF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6177653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Spatial Attention Module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C80CE-6C8B-4D33-90A6-BE7EAF29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278280"/>
            <a:ext cx="4526672" cy="230143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EE99AF7-4C6E-4176-B5C5-5379598D428C}"/>
              </a:ext>
            </a:extLst>
          </p:cNvPr>
          <p:cNvGrpSpPr/>
          <p:nvPr/>
        </p:nvGrpSpPr>
        <p:grpSpPr>
          <a:xfrm>
            <a:off x="6096000" y="2038512"/>
            <a:ext cx="5338014" cy="2780974"/>
            <a:chOff x="5818522" y="1862781"/>
            <a:chExt cx="5338014" cy="2780974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0249F2A-05BA-4301-86B7-557786F8D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522" y="1862781"/>
              <a:ext cx="533801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SAM的输入有两个，一个是来自RPN的feature map，另一个是来自CEM的feature map。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输出定义为：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E7A3AE9-FDBD-4F7F-B33A-B54FD78D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198" y="2693778"/>
              <a:ext cx="3786662" cy="37761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Rectangle 3">
                  <a:extLst>
                    <a:ext uri="{FF2B5EF4-FFF2-40B4-BE49-F238E27FC236}">
                      <a16:creationId xmlns:a16="http://schemas.microsoft.com/office/drawing/2014/main" id="{FD2B627F-B245-4CF2-9878-880039DB3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8522" y="3074095"/>
                  <a:ext cx="5338014" cy="15696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​</a:t>
                  </a:r>
                  <a14:m>
                    <m:oMath xmlns:m="http://schemas.openxmlformats.org/officeDocument/2006/math">
                      <m:r>
                        <a:rPr kumimoji="0" lang="zh-CN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转换通道维度，使通道数匹配。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SAM利用RPN的知识来精炼feature map的特征分布，对RoI warping之前的feature map进行权值重标定。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SAM有两个函数，第一个函数，通过增强前景特征并且抑制背景特征来精炼特征分布，第二个函数，来自R-CNN子网络的梯度使得RPN的训练更加稳定。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9" name="Rectangle 3">
                  <a:extLst>
                    <a:ext uri="{FF2B5EF4-FFF2-40B4-BE49-F238E27FC236}">
                      <a16:creationId xmlns:a16="http://schemas.microsoft.com/office/drawing/2014/main" id="{FD2B627F-B245-4CF2-9878-880039DB3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18522" y="3074095"/>
                  <a:ext cx="5338014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571" t="-1163" b="-426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2887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BiSeNet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82FEF-91DD-4086-B4FB-F80E4848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B76AFC-15A7-4A3B-BC49-9BBFA4600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3" y="987280"/>
            <a:ext cx="6401354" cy="26641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2D926A-6578-4659-BB7D-A1CAC60C3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273" y="4032518"/>
            <a:ext cx="966107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实时语义分割主要有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三种做法来加速模型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1.通过crop或者resize限制输入尺寸，减少计算复杂度。但是这种方法会导致空间细节的丢失。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2.剪枝网络浅层的通道。但是这种方法会减少空间容量。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3.drop模型的最后阶段。但是这种方法丢弃了最后阶段的下采样，导致感受野不足以覆盖大的目标。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为了弥补空间细节的丢失，实时语义分割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使用U-shape的结构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)。通过融合网络的层级特征，U-shape逐渐增加空间分辨率并且补充了一些缺失的细节。但是，这种做法有两个缺点：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1.因为高分辨率feature maps的额外计算，U-shape结构降低模型的速度。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2.剪枝和裁剪造成的空间信息的丢失是难以恢复的。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35B29D-C1CE-4E22-ABA3-4E747D74342B}"/>
              </a:ext>
            </a:extLst>
          </p:cNvPr>
          <p:cNvSpPr/>
          <p:nvPr/>
        </p:nvSpPr>
        <p:spPr>
          <a:xfrm>
            <a:off x="8272514" y="1765373"/>
            <a:ext cx="27828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基于对过去工作的分析，作者提出了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BiSeNet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来改善以往工作的不足。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203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9E5912A-ED9A-41A9-87E7-F02A75FD1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7785016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Bilateral Segmentation Network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E50D6F-852F-4DDF-8C57-89311D15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13062"/>
            <a:ext cx="524652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Bilateral Segmentation Network</a:t>
            </a:r>
            <a:endParaRPr lang="en-US" altLang="zh-CN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引入2个组件Spatial Path和Context Path，分别用来解决空间信息的丢失和感受野的不足。为了在速度不降低的情况下提升精度，作者还引入了FFM和ARM结构，分别进行两个分支的融合和精炼预测结果。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Spatial path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Spatial path包含3层，每层包含步长为2的卷积、BN和ReLU。分辨率降为输入的1/8。这种编码方式可以保留丰富的空间信息。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path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path利用轻量级网络和全局平均池化来提供大的感受野。轻量级网络能迅速下采样得到大的感受野，编码高级的语义上下文信息。随后，通过一个全局平均池化，得到最大感受野。最后，将全局池化后的feature上采样和轻量级网络的feature进行融合(最后两个阶段进行U-shape结构融合)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273E23-DD85-45E3-9E79-E2BE2D4E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13" y="1276163"/>
            <a:ext cx="3604572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5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6D104-5383-4579-98F6-4495664F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ARM&amp;FFM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2CC287-3A61-406B-A3F1-C5CB849192B1}"/>
              </a:ext>
            </a:extLst>
          </p:cNvPr>
          <p:cNvSpPr/>
          <p:nvPr/>
        </p:nvSpPr>
        <p:spPr>
          <a:xfrm>
            <a:off x="6224811" y="2028616"/>
            <a:ext cx="48528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 refinement module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ARM利用全局平均池化来捕获全局信息并且计算得到一个attention向量来引导特征学习。该设计能够精炼Context Path每个阶段的输出特征。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fusion module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因为Spatial Path的输出特征是低级的，而Context Path的输出特征是高级的，所以两个分支的特征不能直接相加融合。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FFM首先将Spatial Path和Context Path分支的输出特征concat，然后利用BN来平衡特征的尺度，最后采用类SENet模块对特征进行权值重标定。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3334CD-F0C2-4A21-A500-60B64FA3C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3" y="1573369"/>
            <a:ext cx="459525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0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DFANet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6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3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63D05-8D95-4F5C-8DFA-C1D1D646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F1063A-A5F2-4B14-A987-2F125B19C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08" y="986400"/>
            <a:ext cx="7075784" cy="28634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9E90FB3-C1C0-433E-B1C9-7EC22933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42" y="3849863"/>
            <a:ext cx="1010685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实时语义分割的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两种方法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1.使用多个分支来进行多尺度的特征抽取并且保留图像的空间细节(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)。但是这种方法缺乏对由并行分支结合而成的高级特征的处理，另外，并行分支的特征缺乏信息交流，还有，在高分辨率图像上额外添加分支对速度有影响。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2.使用空间金字塔池化(SPP)模块来处理高级特征(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)。但是这种方法非常耗时。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受到以上两种方法的启发，作者提出对网络输出进行上采样，然后用另一个子网络对特征进行精炼(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)。这种做法不同于SPP模块，feature maps在更大的分辨率上进行精炼同时能够学到亚像素的细节。但是这种方法，随着整个结构深度的增长，高维度特征和感受野通常会出现精度损失。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为了进一步提升精度，作者提出stage-level的方法为语义理解提供低级特征和空间信息(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)。因为所有的子网络有相似的结构，stage-level方法通过conat相同分辨率的层精炼产生多阶段的上下文信息。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38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2C0C2C0-39D6-477C-B308-6E3322CE8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647997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Deep Feature Aggregation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F57588-CDBA-4956-AC53-0F2F8FE6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49" y="919646"/>
            <a:ext cx="7547502" cy="29507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332B31-436A-4B3E-8694-881C37095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22" y="3937647"/>
            <a:ext cx="595670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DFANet的特征聚合策略由子网络聚合和子阶段聚合组成。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Sub-network Aggregation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子网络聚合在网络层级进行高级特征的结合。通过将上一个bacebone的输出上采样4倍，然后输入到下一个backbone中，实现子网络聚合。子网络聚合对高级特征进行处理，用以进一步评估和重新评估更高阶的空间关系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Sub-stage Aggregation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子阶段聚合在阶段层级进行语义合空间信息的融合。在子网络相同深度下对不同阶段进行特征融合。具体的，就是前一个子网络的某个阶段输出是下一个子网络对应阶段的输入。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B38026A-9CFD-4220-8E49-B8142C65F714}"/>
              </a:ext>
            </a:extLst>
          </p:cNvPr>
          <p:cNvGrpSpPr/>
          <p:nvPr/>
        </p:nvGrpSpPr>
        <p:grpSpPr>
          <a:xfrm>
            <a:off x="7006138" y="3937647"/>
            <a:ext cx="4931861" cy="2384513"/>
            <a:chOff x="6631527" y="3868339"/>
            <a:chExt cx="4931861" cy="2384513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FEC9C6C-0501-438E-98A8-41816DAE5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1530" y="3868339"/>
              <a:ext cx="45110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子阶段聚合公式如下：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976AAD0-03AA-434C-ADC9-207A0912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529" y="4204865"/>
              <a:ext cx="4427604" cy="132599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Rectangle 4">
                  <a:extLst>
                    <a:ext uri="{FF2B5EF4-FFF2-40B4-BE49-F238E27FC236}">
                      <a16:creationId xmlns:a16="http://schemas.microsoft.com/office/drawing/2014/main" id="{113C6D86-8F0A-4866-8AF0-6FB354924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6631527" y="5653970"/>
                  <a:ext cx="4931861" cy="5988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在每个阶段的开始，学习一个残差公式​</a:t>
                  </a:r>
                  <a14:m>
                    <m:oMath xmlns:m="http://schemas.openxmlformats.org/officeDocument/2006/math"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Open Sans"/>
                        </a:rPr>
                        <m:t>[</m:t>
                      </m:r>
                      <m:sSubSup>
                        <m:sSubSup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Open Sans"/>
                        </a:rPr>
                        <m:t>]</m:t>
                      </m:r>
                      <m:r>
                        <a:rPr lang="zh-CN" altLang="en-US" sz="16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Open Sans"/>
                        </a:rPr>
                        <m:t>，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然后使用concat将残差两个分支的特征融合起来。</a:t>
                  </a: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10" name="Rectangle 4">
                  <a:extLst>
                    <a:ext uri="{FF2B5EF4-FFF2-40B4-BE49-F238E27FC236}">
                      <a16:creationId xmlns:a16="http://schemas.microsoft.com/office/drawing/2014/main" id="{113C6D86-8F0A-4866-8AF0-6FB354924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0800000" flipV="1">
                  <a:off x="6631527" y="5653970"/>
                  <a:ext cx="4931861" cy="598882"/>
                </a:xfrm>
                <a:prstGeom prst="rect">
                  <a:avLst/>
                </a:prstGeom>
                <a:blipFill>
                  <a:blip r:embed="rId4"/>
                  <a:stretch>
                    <a:fillRect l="-618" t="-3061" b="-122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E917A06-FADF-4D4B-9932-F0470850B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47" y="2582474"/>
            <a:ext cx="1455546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2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929FC3E-FD19-4BD2-A33E-84C981441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533915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Network Architecture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909399-D2C5-48C8-9F23-7DFB9D111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240" y="2028616"/>
            <a:ext cx="758952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FANet可以看成是一个encoder-decoder的结构。encoder是由3个Xception聚合的，包括子网络聚合和子阶段聚合。decoder简单的设计为特征上采样，然后融合低级和高级特征。所有backbone有相同的结构和相同预训练权重初始值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Backbone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轻微修改的Xception模型作为backbone。保留来自ImageNet预训练的全连接层来增强语义抽取。在fc层后面使用一个1x1卷积，减少通道数和feature maps匹配。得到的编码向量对输入特征进行权值重标定。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首先将3个backbone的深层的高级特征上采样后进行融合。然后将3个backbone的浅层的低级特征上采样后进行融合。最后将融合得到的高级特征和低级特征相加再4倍上采样得到最终的预测结果。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033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MobileNetV2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排位信息罗列</a:t>
            </a:r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128529"/>
            <a:ext cx="12192000" cy="165958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案例理论结合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582953" y="2093758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1" y="2279188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582953" y="3725710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"/>
          <p:cNvSpPr>
            <a:spLocks noChangeAspect="1"/>
          </p:cNvSpPr>
          <p:nvPr/>
        </p:nvSpPr>
        <p:spPr bwMode="auto">
          <a:xfrm>
            <a:off x="1839729" y="3911141"/>
            <a:ext cx="335724" cy="405000"/>
          </a:xfrm>
          <a:custGeom>
            <a:avLst/>
            <a:gdLst>
              <a:gd name="T0" fmla="*/ 17 w 53"/>
              <a:gd name="T1" fmla="*/ 48 h 64"/>
              <a:gd name="T2" fmla="*/ 11 w 53"/>
              <a:gd name="T3" fmla="*/ 46 h 64"/>
              <a:gd name="T4" fmla="*/ 0 w 53"/>
              <a:gd name="T5" fmla="*/ 55 h 64"/>
              <a:gd name="T6" fmla="*/ 11 w 53"/>
              <a:gd name="T7" fmla="*/ 64 h 64"/>
              <a:gd name="T8" fmla="*/ 21 w 53"/>
              <a:gd name="T9" fmla="*/ 55 h 64"/>
              <a:gd name="T10" fmla="*/ 21 w 53"/>
              <a:gd name="T11" fmla="*/ 27 h 64"/>
              <a:gd name="T12" fmla="*/ 49 w 53"/>
              <a:gd name="T13" fmla="*/ 14 h 64"/>
              <a:gd name="T14" fmla="*/ 49 w 53"/>
              <a:gd name="T15" fmla="*/ 43 h 64"/>
              <a:gd name="T16" fmla="*/ 44 w 53"/>
              <a:gd name="T17" fmla="*/ 41 h 64"/>
              <a:gd name="T18" fmla="*/ 33 w 53"/>
              <a:gd name="T19" fmla="*/ 50 h 64"/>
              <a:gd name="T20" fmla="*/ 43 w 53"/>
              <a:gd name="T21" fmla="*/ 59 h 64"/>
              <a:gd name="T22" fmla="*/ 53 w 53"/>
              <a:gd name="T23" fmla="*/ 50 h 64"/>
              <a:gd name="T24" fmla="*/ 53 w 53"/>
              <a:gd name="T25" fmla="*/ 0 h 64"/>
              <a:gd name="T26" fmla="*/ 17 w 53"/>
              <a:gd name="T27" fmla="*/ 18 h 64"/>
              <a:gd name="T28" fmla="*/ 17 w 53"/>
              <a:gd name="T2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64">
                <a:moveTo>
                  <a:pt x="17" y="48"/>
                </a:moveTo>
                <a:cubicBezTo>
                  <a:pt x="13" y="46"/>
                  <a:pt x="14" y="46"/>
                  <a:pt x="11" y="46"/>
                </a:cubicBezTo>
                <a:cubicBezTo>
                  <a:pt x="5" y="46"/>
                  <a:pt x="0" y="50"/>
                  <a:pt x="0" y="55"/>
                </a:cubicBezTo>
                <a:cubicBezTo>
                  <a:pt x="0" y="60"/>
                  <a:pt x="4" y="64"/>
                  <a:pt x="11" y="64"/>
                </a:cubicBezTo>
                <a:cubicBezTo>
                  <a:pt x="17" y="64"/>
                  <a:pt x="21" y="60"/>
                  <a:pt x="21" y="55"/>
                </a:cubicBezTo>
                <a:cubicBezTo>
                  <a:pt x="21" y="27"/>
                  <a:pt x="21" y="27"/>
                  <a:pt x="21" y="27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43"/>
                  <a:pt x="49" y="43"/>
                  <a:pt x="49" y="43"/>
                </a:cubicBezTo>
                <a:cubicBezTo>
                  <a:pt x="45" y="42"/>
                  <a:pt x="46" y="41"/>
                  <a:pt x="44" y="41"/>
                </a:cubicBezTo>
                <a:cubicBezTo>
                  <a:pt x="37" y="41"/>
                  <a:pt x="33" y="45"/>
                  <a:pt x="33" y="50"/>
                </a:cubicBezTo>
                <a:cubicBezTo>
                  <a:pt x="33" y="55"/>
                  <a:pt x="36" y="59"/>
                  <a:pt x="43" y="59"/>
                </a:cubicBezTo>
                <a:cubicBezTo>
                  <a:pt x="49" y="59"/>
                  <a:pt x="53" y="55"/>
                  <a:pt x="53" y="50"/>
                </a:cubicBezTo>
                <a:cubicBezTo>
                  <a:pt x="53" y="0"/>
                  <a:pt x="53" y="0"/>
                  <a:pt x="53" y="0"/>
                </a:cubicBezTo>
                <a:cubicBezTo>
                  <a:pt x="17" y="18"/>
                  <a:pt x="17" y="18"/>
                  <a:pt x="17" y="18"/>
                </a:cubicBezTo>
                <a:lnTo>
                  <a:pt x="17" y="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9973" y="2066190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99972" y="3698143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86" y="5840521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这里可以写清楚案例可以表达的理论，名称、概念、基本要素等等信息都可以写在这里。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9786" y="53583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理论对接</a:t>
            </a:r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1514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0" name="矩形 9"/>
          <p:cNvSpPr/>
          <p:nvPr/>
        </p:nvSpPr>
        <p:spPr>
          <a:xfrm>
            <a:off x="5057976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8334438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717514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93956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277730" y="469929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2874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99336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75798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554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</a:p>
        </p:txBody>
      </p:sp>
      <p:sp>
        <p:nvSpPr>
          <p:cNvPr id="18" name="矩形 17"/>
          <p:cNvSpPr/>
          <p:nvPr/>
        </p:nvSpPr>
        <p:spPr>
          <a:xfrm>
            <a:off x="5058016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</a:p>
        </p:txBody>
      </p:sp>
      <p:sp>
        <p:nvSpPr>
          <p:cNvPr id="19" name="矩形 18"/>
          <p:cNvSpPr/>
          <p:nvPr/>
        </p:nvSpPr>
        <p:spPr>
          <a:xfrm>
            <a:off x="8341750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总结类型罗列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50957" y="1838734"/>
            <a:ext cx="1440000" cy="144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002126" y="1838734"/>
            <a:ext cx="1440000" cy="144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761382" y="1838734"/>
            <a:ext cx="1440000" cy="144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9504461" y="1838734"/>
            <a:ext cx="1440000" cy="144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497126" y="2361495"/>
            <a:ext cx="450000" cy="394479"/>
            <a:chOff x="4395788" y="4225925"/>
            <a:chExt cx="244476" cy="214313"/>
          </a:xfrm>
          <a:solidFill>
            <a:srgbClr val="F5F5F5"/>
          </a:solidFill>
        </p:grpSpPr>
        <p:sp>
          <p:nvSpPr>
            <p:cNvPr id="11" name="Freeform 122"/>
            <p:cNvSpPr>
              <a:spLocks noChangeAspect="1"/>
            </p:cNvSpPr>
            <p:nvPr/>
          </p:nvSpPr>
          <p:spPr bwMode="auto">
            <a:xfrm>
              <a:off x="4395788" y="4225925"/>
              <a:ext cx="112713" cy="112713"/>
            </a:xfrm>
            <a:custGeom>
              <a:avLst/>
              <a:gdLst>
                <a:gd name="T0" fmla="*/ 7 w 30"/>
                <a:gd name="T1" fmla="*/ 26 h 30"/>
                <a:gd name="T2" fmla="*/ 22 w 30"/>
                <a:gd name="T3" fmla="*/ 27 h 30"/>
                <a:gd name="T4" fmla="*/ 24 w 30"/>
                <a:gd name="T5" fmla="*/ 28 h 30"/>
                <a:gd name="T6" fmla="*/ 28 w 30"/>
                <a:gd name="T7" fmla="*/ 24 h 30"/>
                <a:gd name="T8" fmla="*/ 28 w 30"/>
                <a:gd name="T9" fmla="*/ 21 h 30"/>
                <a:gd name="T10" fmla="*/ 29 w 30"/>
                <a:gd name="T11" fmla="*/ 18 h 30"/>
                <a:gd name="T12" fmla="*/ 25 w 30"/>
                <a:gd name="T13" fmla="*/ 5 h 30"/>
                <a:gd name="T14" fmla="*/ 11 w 30"/>
                <a:gd name="T15" fmla="*/ 2 h 30"/>
                <a:gd name="T16" fmla="*/ 13 w 30"/>
                <a:gd name="T17" fmla="*/ 7 h 30"/>
                <a:gd name="T18" fmla="*/ 18 w 30"/>
                <a:gd name="T19" fmla="*/ 9 h 30"/>
                <a:gd name="T20" fmla="*/ 20 w 30"/>
                <a:gd name="T21" fmla="*/ 16 h 30"/>
                <a:gd name="T22" fmla="*/ 19 w 30"/>
                <a:gd name="T23" fmla="*/ 18 h 30"/>
                <a:gd name="T24" fmla="*/ 17 w 30"/>
                <a:gd name="T25" fmla="*/ 20 h 30"/>
                <a:gd name="T26" fmla="*/ 10 w 30"/>
                <a:gd name="T27" fmla="*/ 19 h 30"/>
                <a:gd name="T28" fmla="*/ 7 w 30"/>
                <a:gd name="T29" fmla="*/ 14 h 30"/>
                <a:gd name="T30" fmla="*/ 1 w 30"/>
                <a:gd name="T31" fmla="*/ 13 h 30"/>
                <a:gd name="T32" fmla="*/ 7 w 30"/>
                <a:gd name="T3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7" y="26"/>
                  </a:moveTo>
                  <a:cubicBezTo>
                    <a:pt x="12" y="29"/>
                    <a:pt x="18" y="30"/>
                    <a:pt x="22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8" y="19"/>
                    <a:pt x="29" y="18"/>
                  </a:cubicBezTo>
                  <a:cubicBezTo>
                    <a:pt x="30" y="13"/>
                    <a:pt x="28" y="8"/>
                    <a:pt x="25" y="5"/>
                  </a:cubicBezTo>
                  <a:cubicBezTo>
                    <a:pt x="21" y="2"/>
                    <a:pt x="15" y="0"/>
                    <a:pt x="11" y="2"/>
                  </a:cubicBezTo>
                  <a:cubicBezTo>
                    <a:pt x="10" y="2"/>
                    <a:pt x="13" y="7"/>
                    <a:pt x="13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1" y="12"/>
                    <a:pt x="1" y="13"/>
                  </a:cubicBezTo>
                  <a:cubicBezTo>
                    <a:pt x="0" y="18"/>
                    <a:pt x="3" y="22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3"/>
            <p:cNvSpPr>
              <a:spLocks noChangeAspect="1"/>
            </p:cNvSpPr>
            <p:nvPr/>
          </p:nvSpPr>
          <p:spPr bwMode="auto">
            <a:xfrm>
              <a:off x="4524376" y="4349750"/>
              <a:ext cx="115888" cy="90488"/>
            </a:xfrm>
            <a:custGeom>
              <a:avLst/>
              <a:gdLst>
                <a:gd name="T0" fmla="*/ 29 w 31"/>
                <a:gd name="T1" fmla="*/ 13 h 24"/>
                <a:gd name="T2" fmla="*/ 12 w 31"/>
                <a:gd name="T3" fmla="*/ 0 h 24"/>
                <a:gd name="T4" fmla="*/ 11 w 31"/>
                <a:gd name="T5" fmla="*/ 1 h 24"/>
                <a:gd name="T6" fmla="*/ 6 w 31"/>
                <a:gd name="T7" fmla="*/ 3 h 24"/>
                <a:gd name="T8" fmla="*/ 3 w 31"/>
                <a:gd name="T9" fmla="*/ 2 h 24"/>
                <a:gd name="T10" fmla="*/ 0 w 31"/>
                <a:gd name="T11" fmla="*/ 4 h 24"/>
                <a:gd name="T12" fmla="*/ 20 w 31"/>
                <a:gd name="T13" fmla="*/ 23 h 24"/>
                <a:gd name="T14" fmla="*/ 25 w 31"/>
                <a:gd name="T15" fmla="*/ 24 h 24"/>
                <a:gd name="T16" fmla="*/ 28 w 31"/>
                <a:gd name="T17" fmla="*/ 21 h 24"/>
                <a:gd name="T18" fmla="*/ 31 w 31"/>
                <a:gd name="T19" fmla="*/ 17 h 24"/>
                <a:gd name="T20" fmla="*/ 29 w 31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4">
                  <a:moveTo>
                    <a:pt x="29" y="1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9" y="2"/>
                    <a:pt x="8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4"/>
            <p:cNvSpPr>
              <a:spLocks noChangeAspect="1"/>
            </p:cNvSpPr>
            <p:nvPr/>
          </p:nvSpPr>
          <p:spPr bwMode="auto">
            <a:xfrm>
              <a:off x="4406901" y="4243388"/>
              <a:ext cx="222250" cy="188913"/>
            </a:xfrm>
            <a:custGeom>
              <a:avLst/>
              <a:gdLst>
                <a:gd name="T0" fmla="*/ 36 w 59"/>
                <a:gd name="T1" fmla="*/ 25 h 50"/>
                <a:gd name="T2" fmla="*/ 39 w 59"/>
                <a:gd name="T3" fmla="*/ 26 h 50"/>
                <a:gd name="T4" fmla="*/ 39 w 59"/>
                <a:gd name="T5" fmla="*/ 22 h 50"/>
                <a:gd name="T6" fmla="*/ 57 w 59"/>
                <a:gd name="T7" fmla="*/ 8 h 50"/>
                <a:gd name="T8" fmla="*/ 57 w 59"/>
                <a:gd name="T9" fmla="*/ 2 h 50"/>
                <a:gd name="T10" fmla="*/ 51 w 59"/>
                <a:gd name="T11" fmla="*/ 1 h 50"/>
                <a:gd name="T12" fmla="*/ 33 w 59"/>
                <a:gd name="T13" fmla="*/ 16 h 50"/>
                <a:gd name="T14" fmla="*/ 30 w 59"/>
                <a:gd name="T15" fmla="*/ 15 h 50"/>
                <a:gd name="T16" fmla="*/ 30 w 59"/>
                <a:gd name="T17" fmla="*/ 19 h 50"/>
                <a:gd name="T18" fmla="*/ 31 w 59"/>
                <a:gd name="T19" fmla="*/ 20 h 50"/>
                <a:gd name="T20" fmla="*/ 7 w 59"/>
                <a:gd name="T21" fmla="*/ 40 h 50"/>
                <a:gd name="T22" fmla="*/ 3 w 59"/>
                <a:gd name="T23" fmla="*/ 41 h 50"/>
                <a:gd name="T24" fmla="*/ 0 w 59"/>
                <a:gd name="T25" fmla="*/ 46 h 50"/>
                <a:gd name="T26" fmla="*/ 3 w 59"/>
                <a:gd name="T27" fmla="*/ 50 h 50"/>
                <a:gd name="T28" fmla="*/ 8 w 59"/>
                <a:gd name="T29" fmla="*/ 47 h 50"/>
                <a:gd name="T30" fmla="*/ 10 w 59"/>
                <a:gd name="T31" fmla="*/ 44 h 50"/>
                <a:gd name="T32" fmla="*/ 34 w 59"/>
                <a:gd name="T33" fmla="*/ 24 h 50"/>
                <a:gd name="T34" fmla="*/ 36 w 59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50">
                  <a:moveTo>
                    <a:pt x="36" y="25"/>
                  </a:moveTo>
                  <a:cubicBezTo>
                    <a:pt x="36" y="26"/>
                    <a:pt x="38" y="26"/>
                    <a:pt x="39" y="26"/>
                  </a:cubicBezTo>
                  <a:cubicBezTo>
                    <a:pt x="40" y="25"/>
                    <a:pt x="40" y="23"/>
                    <a:pt x="39" y="22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6"/>
                    <a:pt x="59" y="4"/>
                    <a:pt x="57" y="2"/>
                  </a:cubicBezTo>
                  <a:cubicBezTo>
                    <a:pt x="56" y="0"/>
                    <a:pt x="53" y="0"/>
                    <a:pt x="51" y="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6"/>
                    <a:pt x="29" y="18"/>
                    <a:pt x="30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6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258075" y="2333734"/>
            <a:ext cx="446615" cy="450000"/>
            <a:chOff x="8832851" y="5492750"/>
            <a:chExt cx="209550" cy="211138"/>
          </a:xfrm>
          <a:solidFill>
            <a:srgbClr val="F5F5F5"/>
          </a:solidFill>
        </p:grpSpPr>
        <p:sp>
          <p:nvSpPr>
            <p:cNvPr id="15" name="Rectangle 243"/>
            <p:cNvSpPr>
              <a:spLocks noChangeAspect="1" noChangeArrowheads="1"/>
            </p:cNvSpPr>
            <p:nvPr/>
          </p:nvSpPr>
          <p:spPr bwMode="auto">
            <a:xfrm>
              <a:off x="8929688" y="5492750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244"/>
            <p:cNvSpPr>
              <a:spLocks noChangeAspect="1" noChangeArrowheads="1"/>
            </p:cNvSpPr>
            <p:nvPr/>
          </p:nvSpPr>
          <p:spPr bwMode="auto">
            <a:xfrm>
              <a:off x="8929688" y="5673725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5"/>
            <p:cNvSpPr>
              <a:spLocks noChangeAspect="1"/>
            </p:cNvSpPr>
            <p:nvPr/>
          </p:nvSpPr>
          <p:spPr bwMode="auto">
            <a:xfrm>
              <a:off x="8986838" y="5519738"/>
              <a:ext cx="30163" cy="30163"/>
            </a:xfrm>
            <a:custGeom>
              <a:avLst/>
              <a:gdLst>
                <a:gd name="T0" fmla="*/ 19 w 19"/>
                <a:gd name="T1" fmla="*/ 7 h 19"/>
                <a:gd name="T2" fmla="*/ 12 w 19"/>
                <a:gd name="T3" fmla="*/ 0 h 19"/>
                <a:gd name="T4" fmla="*/ 0 w 19"/>
                <a:gd name="T5" fmla="*/ 11 h 19"/>
                <a:gd name="T6" fmla="*/ 7 w 19"/>
                <a:gd name="T7" fmla="*/ 19 h 19"/>
                <a:gd name="T8" fmla="*/ 19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7"/>
                  </a:moveTo>
                  <a:lnTo>
                    <a:pt x="12" y="0"/>
                  </a:lnTo>
                  <a:lnTo>
                    <a:pt x="0" y="11"/>
                  </a:lnTo>
                  <a:lnTo>
                    <a:pt x="7" y="19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46"/>
            <p:cNvSpPr>
              <a:spLocks noChangeAspect="1"/>
            </p:cNvSpPr>
            <p:nvPr/>
          </p:nvSpPr>
          <p:spPr bwMode="auto">
            <a:xfrm>
              <a:off x="8858251" y="5646738"/>
              <a:ext cx="30163" cy="30163"/>
            </a:xfrm>
            <a:custGeom>
              <a:avLst/>
              <a:gdLst>
                <a:gd name="T0" fmla="*/ 0 w 19"/>
                <a:gd name="T1" fmla="*/ 12 h 19"/>
                <a:gd name="T2" fmla="*/ 7 w 19"/>
                <a:gd name="T3" fmla="*/ 19 h 19"/>
                <a:gd name="T4" fmla="*/ 19 w 19"/>
                <a:gd name="T5" fmla="*/ 7 h 19"/>
                <a:gd name="T6" fmla="*/ 12 w 19"/>
                <a:gd name="T7" fmla="*/ 0 h 19"/>
                <a:gd name="T8" fmla="*/ 0 w 1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2"/>
                  </a:moveTo>
                  <a:lnTo>
                    <a:pt x="7" y="19"/>
                  </a:lnTo>
                  <a:lnTo>
                    <a:pt x="19" y="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47"/>
            <p:cNvSpPr>
              <a:spLocks noChangeAspect="1"/>
            </p:cNvSpPr>
            <p:nvPr/>
          </p:nvSpPr>
          <p:spPr bwMode="auto">
            <a:xfrm>
              <a:off x="8858251" y="5519738"/>
              <a:ext cx="30163" cy="30163"/>
            </a:xfrm>
            <a:custGeom>
              <a:avLst/>
              <a:gdLst>
                <a:gd name="T0" fmla="*/ 19 w 19"/>
                <a:gd name="T1" fmla="*/ 11 h 19"/>
                <a:gd name="T2" fmla="*/ 7 w 19"/>
                <a:gd name="T3" fmla="*/ 0 h 19"/>
                <a:gd name="T4" fmla="*/ 0 w 19"/>
                <a:gd name="T5" fmla="*/ 7 h 19"/>
                <a:gd name="T6" fmla="*/ 12 w 19"/>
                <a:gd name="T7" fmla="*/ 19 h 19"/>
                <a:gd name="T8" fmla="*/ 19 w 19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2" y="19"/>
                  </a:lnTo>
                  <a:lnTo>
                    <a:pt x="1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48"/>
            <p:cNvSpPr>
              <a:spLocks noChangeAspect="1"/>
            </p:cNvSpPr>
            <p:nvPr/>
          </p:nvSpPr>
          <p:spPr bwMode="auto">
            <a:xfrm>
              <a:off x="8986838" y="5646738"/>
              <a:ext cx="30163" cy="30163"/>
            </a:xfrm>
            <a:custGeom>
              <a:avLst/>
              <a:gdLst>
                <a:gd name="T0" fmla="*/ 0 w 19"/>
                <a:gd name="T1" fmla="*/ 7 h 19"/>
                <a:gd name="T2" fmla="*/ 12 w 19"/>
                <a:gd name="T3" fmla="*/ 19 h 19"/>
                <a:gd name="T4" fmla="*/ 19 w 19"/>
                <a:gd name="T5" fmla="*/ 12 h 19"/>
                <a:gd name="T6" fmla="*/ 7 w 19"/>
                <a:gd name="T7" fmla="*/ 0 h 19"/>
                <a:gd name="T8" fmla="*/ 0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7"/>
                  </a:moveTo>
                  <a:lnTo>
                    <a:pt x="12" y="19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49"/>
            <p:cNvSpPr>
              <a:spLocks noChangeAspect="1" noChangeArrowheads="1"/>
            </p:cNvSpPr>
            <p:nvPr/>
          </p:nvSpPr>
          <p:spPr bwMode="auto">
            <a:xfrm>
              <a:off x="8832851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50"/>
            <p:cNvSpPr>
              <a:spLocks noChangeAspect="1" noChangeArrowheads="1"/>
            </p:cNvSpPr>
            <p:nvPr/>
          </p:nvSpPr>
          <p:spPr bwMode="auto">
            <a:xfrm>
              <a:off x="9012238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51"/>
            <p:cNvSpPr>
              <a:spLocks noChangeAspect="1" noEditPoints="1"/>
            </p:cNvSpPr>
            <p:nvPr/>
          </p:nvSpPr>
          <p:spPr bwMode="auto">
            <a:xfrm>
              <a:off x="8877301" y="553720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16 w 32"/>
                <a:gd name="T13" fmla="*/ 4 h 32"/>
                <a:gd name="T14" fmla="*/ 28 w 32"/>
                <a:gd name="T15" fmla="*/ 16 h 32"/>
                <a:gd name="T16" fmla="*/ 16 w 32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Freeform 253"/>
          <p:cNvSpPr>
            <a:spLocks noChangeAspect="1" noEditPoints="1"/>
          </p:cNvSpPr>
          <p:nvPr/>
        </p:nvSpPr>
        <p:spPr bwMode="auto">
          <a:xfrm>
            <a:off x="9999461" y="2333734"/>
            <a:ext cx="450000" cy="450000"/>
          </a:xfrm>
          <a:custGeom>
            <a:avLst/>
            <a:gdLst>
              <a:gd name="T0" fmla="*/ 0 w 151"/>
              <a:gd name="T1" fmla="*/ 68 h 151"/>
              <a:gd name="T2" fmla="*/ 61 w 151"/>
              <a:gd name="T3" fmla="*/ 90 h 151"/>
              <a:gd name="T4" fmla="*/ 83 w 151"/>
              <a:gd name="T5" fmla="*/ 151 h 151"/>
              <a:gd name="T6" fmla="*/ 151 w 151"/>
              <a:gd name="T7" fmla="*/ 0 h 151"/>
              <a:gd name="T8" fmla="*/ 0 w 151"/>
              <a:gd name="T9" fmla="*/ 68 h 151"/>
              <a:gd name="T10" fmla="*/ 71 w 151"/>
              <a:gd name="T11" fmla="*/ 80 h 151"/>
              <a:gd name="T12" fmla="*/ 24 w 151"/>
              <a:gd name="T13" fmla="*/ 66 h 151"/>
              <a:gd name="T14" fmla="*/ 137 w 151"/>
              <a:gd name="T15" fmla="*/ 14 h 151"/>
              <a:gd name="T16" fmla="*/ 71 w 151"/>
              <a:gd name="T17" fmla="*/ 8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0" y="68"/>
                </a:moveTo>
                <a:lnTo>
                  <a:pt x="61" y="90"/>
                </a:lnTo>
                <a:lnTo>
                  <a:pt x="83" y="151"/>
                </a:lnTo>
                <a:lnTo>
                  <a:pt x="151" y="0"/>
                </a:lnTo>
                <a:lnTo>
                  <a:pt x="0" y="68"/>
                </a:lnTo>
                <a:close/>
                <a:moveTo>
                  <a:pt x="71" y="80"/>
                </a:moveTo>
                <a:lnTo>
                  <a:pt x="24" y="66"/>
                </a:lnTo>
                <a:lnTo>
                  <a:pt x="137" y="14"/>
                </a:lnTo>
                <a:lnTo>
                  <a:pt x="71" y="8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45957" y="2333734"/>
            <a:ext cx="450000" cy="450000"/>
            <a:chOff x="5030788" y="4845050"/>
            <a:chExt cx="241300" cy="241300"/>
          </a:xfrm>
          <a:solidFill>
            <a:srgbClr val="F5F5F5"/>
          </a:solidFill>
        </p:grpSpPr>
        <p:sp>
          <p:nvSpPr>
            <p:cNvPr id="26" name="Freeform 216"/>
            <p:cNvSpPr>
              <a:spLocks noChangeAspect="1" noEditPoints="1"/>
            </p:cNvSpPr>
            <p:nvPr/>
          </p:nvSpPr>
          <p:spPr bwMode="auto">
            <a:xfrm>
              <a:off x="5030788" y="4845050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17"/>
            <p:cNvSpPr>
              <a:spLocks noChangeAspect="1" noEditPoints="1"/>
            </p:cNvSpPr>
            <p:nvPr/>
          </p:nvSpPr>
          <p:spPr bwMode="auto">
            <a:xfrm>
              <a:off x="5091113" y="4905375"/>
              <a:ext cx="120650" cy="120650"/>
            </a:xfrm>
            <a:custGeom>
              <a:avLst/>
              <a:gdLst>
                <a:gd name="T0" fmla="*/ 0 w 32"/>
                <a:gd name="T1" fmla="*/ 32 h 32"/>
                <a:gd name="T2" fmla="*/ 20 w 32"/>
                <a:gd name="T3" fmla="*/ 20 h 32"/>
                <a:gd name="T4" fmla="*/ 32 w 32"/>
                <a:gd name="T5" fmla="*/ 0 h 32"/>
                <a:gd name="T6" fmla="*/ 12 w 32"/>
                <a:gd name="T7" fmla="*/ 12 h 32"/>
                <a:gd name="T8" fmla="*/ 0 w 32"/>
                <a:gd name="T9" fmla="*/ 32 h 32"/>
                <a:gd name="T10" fmla="*/ 16 w 32"/>
                <a:gd name="T11" fmla="*/ 14 h 32"/>
                <a:gd name="T12" fmla="*/ 18 w 32"/>
                <a:gd name="T13" fmla="*/ 16 h 32"/>
                <a:gd name="T14" fmla="*/ 16 w 32"/>
                <a:gd name="T15" fmla="*/ 18 h 32"/>
                <a:gd name="T16" fmla="*/ 14 w 32"/>
                <a:gd name="T17" fmla="*/ 16 h 32"/>
                <a:gd name="T18" fmla="*/ 16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0" y="32"/>
                  </a:lnTo>
                  <a:close/>
                  <a:moveTo>
                    <a:pt x="16" y="14"/>
                  </a:moveTo>
                  <a:cubicBezTo>
                    <a:pt x="17" y="14"/>
                    <a:pt x="18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4" y="15"/>
                    <a:pt x="15" y="14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42357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09703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52782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095861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846550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6" name="矩形 35"/>
          <p:cNvSpPr/>
          <p:nvPr/>
        </p:nvSpPr>
        <p:spPr>
          <a:xfrm>
            <a:off x="3592787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352044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8" name="矩形 37"/>
          <p:cNvSpPr/>
          <p:nvPr/>
        </p:nvSpPr>
        <p:spPr>
          <a:xfrm>
            <a:off x="9095123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631439" y="2117607"/>
            <a:ext cx="2929122" cy="2214635"/>
          </a:xfrm>
          <a:custGeom>
            <a:avLst/>
            <a:gdLst>
              <a:gd name="connsiteX0" fmla="*/ 1465931 w 2929122"/>
              <a:gd name="connsiteY0" fmla="*/ 1559006 h 2214635"/>
              <a:gd name="connsiteX1" fmla="*/ 1371487 w 2929122"/>
              <a:gd name="connsiteY1" fmla="*/ 1652766 h 2214635"/>
              <a:gd name="connsiteX2" fmla="*/ 1465931 w 2929122"/>
              <a:gd name="connsiteY2" fmla="*/ 1746526 h 2214635"/>
              <a:gd name="connsiteX3" fmla="*/ 1560375 w 2929122"/>
              <a:gd name="connsiteY3" fmla="*/ 1652766 h 2214635"/>
              <a:gd name="connsiteX4" fmla="*/ 1465931 w 2929122"/>
              <a:gd name="connsiteY4" fmla="*/ 1559006 h 2214635"/>
              <a:gd name="connsiteX5" fmla="*/ 214844 w 2929122"/>
              <a:gd name="connsiteY5" fmla="*/ 120290 h 2214635"/>
              <a:gd name="connsiteX6" fmla="*/ 112237 w 2929122"/>
              <a:gd name="connsiteY6" fmla="*/ 222897 h 2214635"/>
              <a:gd name="connsiteX7" fmla="*/ 112237 w 2929122"/>
              <a:gd name="connsiteY7" fmla="*/ 1385225 h 2214635"/>
              <a:gd name="connsiteX8" fmla="*/ 214844 w 2929122"/>
              <a:gd name="connsiteY8" fmla="*/ 1487832 h 2214635"/>
              <a:gd name="connsiteX9" fmla="*/ 2714278 w 2929122"/>
              <a:gd name="connsiteY9" fmla="*/ 1487832 h 2214635"/>
              <a:gd name="connsiteX10" fmla="*/ 2816885 w 2929122"/>
              <a:gd name="connsiteY10" fmla="*/ 1385225 h 2214635"/>
              <a:gd name="connsiteX11" fmla="*/ 2816885 w 2929122"/>
              <a:gd name="connsiteY11" fmla="*/ 222897 h 2214635"/>
              <a:gd name="connsiteX12" fmla="*/ 2714278 w 2929122"/>
              <a:gd name="connsiteY12" fmla="*/ 120290 h 2214635"/>
              <a:gd name="connsiteX13" fmla="*/ 204358 w 2929122"/>
              <a:gd name="connsiteY13" fmla="*/ 0 h 2214635"/>
              <a:gd name="connsiteX14" fmla="*/ 2724765 w 2929122"/>
              <a:gd name="connsiteY14" fmla="*/ 0 h 2214635"/>
              <a:gd name="connsiteX15" fmla="*/ 2929122 w 2929122"/>
              <a:gd name="connsiteY15" fmla="*/ 204491 h 2214635"/>
              <a:gd name="connsiteX16" fmla="*/ 2929122 w 2929122"/>
              <a:gd name="connsiteY16" fmla="*/ 1613207 h 2214635"/>
              <a:gd name="connsiteX17" fmla="*/ 2724765 w 2929122"/>
              <a:gd name="connsiteY17" fmla="*/ 1817698 h 2214635"/>
              <a:gd name="connsiteX18" fmla="*/ 1718310 w 2929122"/>
              <a:gd name="connsiteY18" fmla="*/ 1817698 h 2214635"/>
              <a:gd name="connsiteX19" fmla="*/ 1624705 w 2929122"/>
              <a:gd name="connsiteY19" fmla="*/ 1817698 h 2214635"/>
              <a:gd name="connsiteX20" fmla="*/ 1624705 w 2929122"/>
              <a:gd name="connsiteY20" fmla="*/ 2143460 h 2214635"/>
              <a:gd name="connsiteX21" fmla="*/ 2422685 w 2929122"/>
              <a:gd name="connsiteY21" fmla="*/ 2143460 h 2214635"/>
              <a:gd name="connsiteX22" fmla="*/ 2422685 w 2929122"/>
              <a:gd name="connsiteY22" fmla="*/ 2214635 h 2214635"/>
              <a:gd name="connsiteX23" fmla="*/ 506437 w 2929122"/>
              <a:gd name="connsiteY23" fmla="*/ 2214635 h 2214635"/>
              <a:gd name="connsiteX24" fmla="*/ 506437 w 2929122"/>
              <a:gd name="connsiteY24" fmla="*/ 2143460 h 2214635"/>
              <a:gd name="connsiteX25" fmla="*/ 1307156 w 2929122"/>
              <a:gd name="connsiteY25" fmla="*/ 2143460 h 2214635"/>
              <a:gd name="connsiteX26" fmla="*/ 1307156 w 2929122"/>
              <a:gd name="connsiteY26" fmla="*/ 1817698 h 2214635"/>
              <a:gd name="connsiteX27" fmla="*/ 1267655 w 2929122"/>
              <a:gd name="connsiteY27" fmla="*/ 1817698 h 2214635"/>
              <a:gd name="connsiteX28" fmla="*/ 204358 w 2929122"/>
              <a:gd name="connsiteY28" fmla="*/ 1817698 h 2214635"/>
              <a:gd name="connsiteX29" fmla="*/ 0 w 2929122"/>
              <a:gd name="connsiteY29" fmla="*/ 1613207 h 2214635"/>
              <a:gd name="connsiteX30" fmla="*/ 0 w 2929122"/>
              <a:gd name="connsiteY30" fmla="*/ 204491 h 2214635"/>
              <a:gd name="connsiteX31" fmla="*/ 204358 w 2929122"/>
              <a:gd name="connsiteY31" fmla="*/ 0 h 221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29122" h="2214635">
                <a:moveTo>
                  <a:pt x="1465931" y="1559006"/>
                </a:moveTo>
                <a:cubicBezTo>
                  <a:pt x="1413771" y="1559006"/>
                  <a:pt x="1371487" y="1600984"/>
                  <a:pt x="1371487" y="1652766"/>
                </a:cubicBezTo>
                <a:cubicBezTo>
                  <a:pt x="1371487" y="1704548"/>
                  <a:pt x="1413771" y="1746526"/>
                  <a:pt x="1465931" y="1746526"/>
                </a:cubicBezTo>
                <a:cubicBezTo>
                  <a:pt x="1518091" y="1746526"/>
                  <a:pt x="1560375" y="1704548"/>
                  <a:pt x="1560375" y="1652766"/>
                </a:cubicBezTo>
                <a:cubicBezTo>
                  <a:pt x="1560375" y="1600984"/>
                  <a:pt x="1518091" y="1559006"/>
                  <a:pt x="1465931" y="1559006"/>
                </a:cubicBezTo>
                <a:close/>
                <a:moveTo>
                  <a:pt x="214844" y="120290"/>
                </a:moveTo>
                <a:cubicBezTo>
                  <a:pt x="158176" y="120290"/>
                  <a:pt x="112237" y="166229"/>
                  <a:pt x="112237" y="222897"/>
                </a:cubicBezTo>
                <a:lnTo>
                  <a:pt x="112237" y="1385225"/>
                </a:lnTo>
                <a:cubicBezTo>
                  <a:pt x="112237" y="1441893"/>
                  <a:pt x="158176" y="1487832"/>
                  <a:pt x="214844" y="1487832"/>
                </a:cubicBezTo>
                <a:lnTo>
                  <a:pt x="2714278" y="1487832"/>
                </a:lnTo>
                <a:cubicBezTo>
                  <a:pt x="2770946" y="1487832"/>
                  <a:pt x="2816885" y="1441893"/>
                  <a:pt x="2816885" y="1385225"/>
                </a:cubicBezTo>
                <a:lnTo>
                  <a:pt x="2816885" y="222897"/>
                </a:lnTo>
                <a:cubicBezTo>
                  <a:pt x="2816885" y="166229"/>
                  <a:pt x="2770946" y="120290"/>
                  <a:pt x="2714278" y="120290"/>
                </a:cubicBezTo>
                <a:close/>
                <a:moveTo>
                  <a:pt x="204358" y="0"/>
                </a:moveTo>
                <a:cubicBezTo>
                  <a:pt x="2724765" y="0"/>
                  <a:pt x="2724765" y="0"/>
                  <a:pt x="2724765" y="0"/>
                </a:cubicBezTo>
                <a:cubicBezTo>
                  <a:pt x="2838297" y="0"/>
                  <a:pt x="2929122" y="90885"/>
                  <a:pt x="2929122" y="204491"/>
                </a:cubicBezTo>
                <a:lnTo>
                  <a:pt x="2929122" y="1613207"/>
                </a:lnTo>
                <a:cubicBezTo>
                  <a:pt x="2929122" y="1726813"/>
                  <a:pt x="2838297" y="1817698"/>
                  <a:pt x="2724765" y="1817698"/>
                </a:cubicBezTo>
                <a:cubicBezTo>
                  <a:pt x="2330951" y="1817698"/>
                  <a:pt x="1998671" y="1817698"/>
                  <a:pt x="1718310" y="1817698"/>
                </a:cubicBezTo>
                <a:lnTo>
                  <a:pt x="1624705" y="1817698"/>
                </a:lnTo>
                <a:lnTo>
                  <a:pt x="1624705" y="2143460"/>
                </a:lnTo>
                <a:lnTo>
                  <a:pt x="2422685" y="2143460"/>
                </a:lnTo>
                <a:lnTo>
                  <a:pt x="2422685" y="2214635"/>
                </a:lnTo>
                <a:lnTo>
                  <a:pt x="506437" y="2214635"/>
                </a:lnTo>
                <a:lnTo>
                  <a:pt x="506437" y="2143460"/>
                </a:lnTo>
                <a:lnTo>
                  <a:pt x="1307156" y="2143460"/>
                </a:lnTo>
                <a:lnTo>
                  <a:pt x="1307156" y="1817698"/>
                </a:lnTo>
                <a:lnTo>
                  <a:pt x="1267655" y="1817698"/>
                </a:lnTo>
                <a:cubicBezTo>
                  <a:pt x="204358" y="1817698"/>
                  <a:pt x="204358" y="1817698"/>
                  <a:pt x="204358" y="1817698"/>
                </a:cubicBezTo>
                <a:cubicBezTo>
                  <a:pt x="90826" y="1817698"/>
                  <a:pt x="0" y="1726813"/>
                  <a:pt x="0" y="1613207"/>
                </a:cubicBezTo>
                <a:cubicBezTo>
                  <a:pt x="0" y="204491"/>
                  <a:pt x="0" y="204491"/>
                  <a:pt x="0" y="204491"/>
                </a:cubicBezTo>
                <a:cubicBezTo>
                  <a:pt x="0" y="90885"/>
                  <a:pt x="90826" y="0"/>
                  <a:pt x="204358" y="0"/>
                </a:cubicBezTo>
                <a:close/>
              </a:path>
            </a:pathLst>
          </a:custGeom>
          <a:solidFill>
            <a:srgbClr val="41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Freeform 69"/>
          <p:cNvSpPr>
            <a:spLocks noEditPoints="1"/>
          </p:cNvSpPr>
          <p:nvPr/>
        </p:nvSpPr>
        <p:spPr bwMode="auto">
          <a:xfrm>
            <a:off x="5638800" y="2464468"/>
            <a:ext cx="914400" cy="9144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8 h 128"/>
              <a:gd name="T12" fmla="*/ 10 w 128"/>
              <a:gd name="T13" fmla="*/ 64 h 128"/>
              <a:gd name="T14" fmla="*/ 64 w 128"/>
              <a:gd name="T15" fmla="*/ 10 h 128"/>
              <a:gd name="T16" fmla="*/ 118 w 128"/>
              <a:gd name="T17" fmla="*/ 64 h 128"/>
              <a:gd name="T18" fmla="*/ 64 w 128"/>
              <a:gd name="T1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8"/>
                </a:moveTo>
                <a:cubicBezTo>
                  <a:pt x="34" y="118"/>
                  <a:pt x="10" y="94"/>
                  <a:pt x="10" y="64"/>
                </a:cubicBezTo>
                <a:cubicBezTo>
                  <a:pt x="10" y="34"/>
                  <a:pt x="34" y="10"/>
                  <a:pt x="64" y="10"/>
                </a:cubicBezTo>
                <a:cubicBezTo>
                  <a:pt x="94" y="10"/>
                  <a:pt x="118" y="34"/>
                  <a:pt x="118" y="64"/>
                </a:cubicBezTo>
                <a:cubicBezTo>
                  <a:pt x="118" y="94"/>
                  <a:pt x="94" y="118"/>
                  <a:pt x="64" y="118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364041" y="256825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79"/>
          <p:cNvSpPr>
            <a:spLocks noChangeAspect="1"/>
          </p:cNvSpPr>
          <p:nvPr/>
        </p:nvSpPr>
        <p:spPr bwMode="auto">
          <a:xfrm>
            <a:off x="2660564" y="2793252"/>
            <a:ext cx="126954" cy="270000"/>
          </a:xfrm>
          <a:custGeom>
            <a:avLst/>
            <a:gdLst>
              <a:gd name="T0" fmla="*/ 30 w 30"/>
              <a:gd name="T1" fmla="*/ 22 h 64"/>
              <a:gd name="T2" fmla="*/ 19 w 30"/>
              <a:gd name="T3" fmla="*/ 22 h 64"/>
              <a:gd name="T4" fmla="*/ 19 w 30"/>
              <a:gd name="T5" fmla="*/ 14 h 64"/>
              <a:gd name="T6" fmla="*/ 23 w 30"/>
              <a:gd name="T7" fmla="*/ 11 h 64"/>
              <a:gd name="T8" fmla="*/ 30 w 30"/>
              <a:gd name="T9" fmla="*/ 11 h 64"/>
              <a:gd name="T10" fmla="*/ 30 w 30"/>
              <a:gd name="T11" fmla="*/ 0 h 64"/>
              <a:gd name="T12" fmla="*/ 22 w 30"/>
              <a:gd name="T13" fmla="*/ 0 h 64"/>
              <a:gd name="T14" fmla="*/ 8 w 30"/>
              <a:gd name="T15" fmla="*/ 13 h 64"/>
              <a:gd name="T16" fmla="*/ 8 w 30"/>
              <a:gd name="T17" fmla="*/ 22 h 64"/>
              <a:gd name="T18" fmla="*/ 0 w 30"/>
              <a:gd name="T19" fmla="*/ 22 h 64"/>
              <a:gd name="T20" fmla="*/ 0 w 30"/>
              <a:gd name="T21" fmla="*/ 34 h 64"/>
              <a:gd name="T22" fmla="*/ 8 w 30"/>
              <a:gd name="T23" fmla="*/ 34 h 64"/>
              <a:gd name="T24" fmla="*/ 8 w 30"/>
              <a:gd name="T25" fmla="*/ 64 h 64"/>
              <a:gd name="T26" fmla="*/ 19 w 30"/>
              <a:gd name="T27" fmla="*/ 64 h 64"/>
              <a:gd name="T28" fmla="*/ 19 w 30"/>
              <a:gd name="T29" fmla="*/ 34 h 64"/>
              <a:gd name="T30" fmla="*/ 28 w 30"/>
              <a:gd name="T31" fmla="*/ 34 h 64"/>
              <a:gd name="T32" fmla="*/ 30 w 30"/>
              <a:gd name="T33" fmla="*/ 2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4">
                <a:moveTo>
                  <a:pt x="30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2" y="11"/>
                  <a:pt x="23" y="11"/>
                </a:cubicBezTo>
                <a:cubicBezTo>
                  <a:pt x="24" y="11"/>
                  <a:pt x="30" y="11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1" y="0"/>
                  <a:pt x="8" y="8"/>
                  <a:pt x="8" y="13"/>
                </a:cubicBezTo>
                <a:cubicBezTo>
                  <a:pt x="8" y="22"/>
                  <a:pt x="8" y="22"/>
                  <a:pt x="8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48"/>
                  <a:pt x="8" y="64"/>
                  <a:pt x="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48"/>
                  <a:pt x="19" y="34"/>
                </a:cubicBezTo>
                <a:cubicBezTo>
                  <a:pt x="28" y="34"/>
                  <a:pt x="28" y="34"/>
                  <a:pt x="28" y="34"/>
                </a:cubicBezTo>
                <a:lnTo>
                  <a:pt x="3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20306500">
            <a:off x="3433065" y="3085615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9"/>
          <p:cNvSpPr>
            <a:spLocks noChangeAspect="1"/>
          </p:cNvSpPr>
          <p:nvPr/>
        </p:nvSpPr>
        <p:spPr bwMode="auto">
          <a:xfrm>
            <a:off x="3687568" y="3335439"/>
            <a:ext cx="210993" cy="270000"/>
          </a:xfrm>
          <a:custGeom>
            <a:avLst/>
            <a:gdLst>
              <a:gd name="T0" fmla="*/ 27 w 50"/>
              <a:gd name="T1" fmla="*/ 0 h 64"/>
              <a:gd name="T2" fmla="*/ 0 w 50"/>
              <a:gd name="T3" fmla="*/ 23 h 64"/>
              <a:gd name="T4" fmla="*/ 8 w 50"/>
              <a:gd name="T5" fmla="*/ 37 h 64"/>
              <a:gd name="T6" fmla="*/ 10 w 50"/>
              <a:gd name="T7" fmla="*/ 36 h 64"/>
              <a:gd name="T8" fmla="*/ 10 w 50"/>
              <a:gd name="T9" fmla="*/ 33 h 64"/>
              <a:gd name="T10" fmla="*/ 10 w 50"/>
              <a:gd name="T11" fmla="*/ 31 h 64"/>
              <a:gd name="T12" fmla="*/ 7 w 50"/>
              <a:gd name="T13" fmla="*/ 24 h 64"/>
              <a:gd name="T14" fmla="*/ 25 w 50"/>
              <a:gd name="T15" fmla="*/ 6 h 64"/>
              <a:gd name="T16" fmla="*/ 41 w 50"/>
              <a:gd name="T17" fmla="*/ 20 h 64"/>
              <a:gd name="T18" fmla="*/ 29 w 50"/>
              <a:gd name="T19" fmla="*/ 40 h 64"/>
              <a:gd name="T20" fmla="*/ 23 w 50"/>
              <a:gd name="T21" fmla="*/ 33 h 64"/>
              <a:gd name="T22" fmla="*/ 27 w 50"/>
              <a:gd name="T23" fmla="*/ 20 h 64"/>
              <a:gd name="T24" fmla="*/ 22 w 50"/>
              <a:gd name="T25" fmla="*/ 14 h 64"/>
              <a:gd name="T26" fmla="*/ 14 w 50"/>
              <a:gd name="T27" fmla="*/ 24 h 64"/>
              <a:gd name="T28" fmla="*/ 16 w 50"/>
              <a:gd name="T29" fmla="*/ 30 h 64"/>
              <a:gd name="T30" fmla="*/ 11 w 50"/>
              <a:gd name="T31" fmla="*/ 50 h 64"/>
              <a:gd name="T32" fmla="*/ 11 w 50"/>
              <a:gd name="T33" fmla="*/ 64 h 64"/>
              <a:gd name="T34" fmla="*/ 12 w 50"/>
              <a:gd name="T35" fmla="*/ 64 h 64"/>
              <a:gd name="T36" fmla="*/ 18 w 50"/>
              <a:gd name="T37" fmla="*/ 52 h 64"/>
              <a:gd name="T38" fmla="*/ 21 w 50"/>
              <a:gd name="T39" fmla="*/ 42 h 64"/>
              <a:gd name="T40" fmla="*/ 30 w 50"/>
              <a:gd name="T41" fmla="*/ 46 h 64"/>
              <a:gd name="T42" fmla="*/ 50 w 50"/>
              <a:gd name="T43" fmla="*/ 21 h 64"/>
              <a:gd name="T44" fmla="*/ 27 w 50"/>
              <a:gd name="T4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64">
                <a:moveTo>
                  <a:pt x="27" y="0"/>
                </a:moveTo>
                <a:cubicBezTo>
                  <a:pt x="9" y="0"/>
                  <a:pt x="0" y="13"/>
                  <a:pt x="0" y="23"/>
                </a:cubicBezTo>
                <a:cubicBezTo>
                  <a:pt x="0" y="29"/>
                  <a:pt x="3" y="35"/>
                  <a:pt x="8" y="37"/>
                </a:cubicBezTo>
                <a:cubicBezTo>
                  <a:pt x="9" y="37"/>
                  <a:pt x="9" y="37"/>
                  <a:pt x="10" y="36"/>
                </a:cubicBezTo>
                <a:cubicBezTo>
                  <a:pt x="10" y="35"/>
                  <a:pt x="10" y="34"/>
                  <a:pt x="10" y="33"/>
                </a:cubicBezTo>
                <a:cubicBezTo>
                  <a:pt x="11" y="32"/>
                  <a:pt x="10" y="32"/>
                  <a:pt x="10" y="31"/>
                </a:cubicBezTo>
                <a:cubicBezTo>
                  <a:pt x="8" y="29"/>
                  <a:pt x="7" y="27"/>
                  <a:pt x="7" y="24"/>
                </a:cubicBezTo>
                <a:cubicBezTo>
                  <a:pt x="7" y="15"/>
                  <a:pt x="14" y="6"/>
                  <a:pt x="25" y="6"/>
                </a:cubicBezTo>
                <a:cubicBezTo>
                  <a:pt x="35" y="6"/>
                  <a:pt x="41" y="12"/>
                  <a:pt x="41" y="20"/>
                </a:cubicBezTo>
                <a:cubicBezTo>
                  <a:pt x="41" y="31"/>
                  <a:pt x="36" y="40"/>
                  <a:pt x="29" y="40"/>
                </a:cubicBezTo>
                <a:cubicBezTo>
                  <a:pt x="25" y="40"/>
                  <a:pt x="22" y="37"/>
                  <a:pt x="23" y="33"/>
                </a:cubicBezTo>
                <a:cubicBezTo>
                  <a:pt x="24" y="28"/>
                  <a:pt x="27" y="23"/>
                  <a:pt x="27" y="20"/>
                </a:cubicBezTo>
                <a:cubicBezTo>
                  <a:pt x="27" y="17"/>
                  <a:pt x="25" y="14"/>
                  <a:pt x="22" y="14"/>
                </a:cubicBezTo>
                <a:cubicBezTo>
                  <a:pt x="18" y="14"/>
                  <a:pt x="14" y="18"/>
                  <a:pt x="14" y="24"/>
                </a:cubicBezTo>
                <a:cubicBezTo>
                  <a:pt x="14" y="27"/>
                  <a:pt x="16" y="30"/>
                  <a:pt x="16" y="30"/>
                </a:cubicBezTo>
                <a:cubicBezTo>
                  <a:pt x="16" y="30"/>
                  <a:pt x="12" y="47"/>
                  <a:pt x="11" y="50"/>
                </a:cubicBezTo>
                <a:cubicBezTo>
                  <a:pt x="9" y="56"/>
                  <a:pt x="11" y="63"/>
                  <a:pt x="11" y="64"/>
                </a:cubicBezTo>
                <a:cubicBezTo>
                  <a:pt x="11" y="64"/>
                  <a:pt x="11" y="64"/>
                  <a:pt x="12" y="64"/>
                </a:cubicBezTo>
                <a:cubicBezTo>
                  <a:pt x="12" y="63"/>
                  <a:pt x="17" y="58"/>
                  <a:pt x="18" y="52"/>
                </a:cubicBezTo>
                <a:cubicBezTo>
                  <a:pt x="19" y="50"/>
                  <a:pt x="21" y="42"/>
                  <a:pt x="21" y="42"/>
                </a:cubicBezTo>
                <a:cubicBezTo>
                  <a:pt x="22" y="44"/>
                  <a:pt x="26" y="46"/>
                  <a:pt x="30" y="46"/>
                </a:cubicBezTo>
                <a:cubicBezTo>
                  <a:pt x="42" y="46"/>
                  <a:pt x="50" y="35"/>
                  <a:pt x="50" y="21"/>
                </a:cubicBezTo>
                <a:cubicBezTo>
                  <a:pt x="50" y="10"/>
                  <a:pt x="41" y="0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851070">
            <a:off x="3084041" y="181077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88"/>
          <p:cNvSpPr>
            <a:spLocks noChangeAspect="1"/>
          </p:cNvSpPr>
          <p:nvPr/>
        </p:nvSpPr>
        <p:spPr bwMode="auto">
          <a:xfrm>
            <a:off x="3309041" y="2051864"/>
            <a:ext cx="270000" cy="237815"/>
          </a:xfrm>
          <a:custGeom>
            <a:avLst/>
            <a:gdLst>
              <a:gd name="T0" fmla="*/ 64 w 64"/>
              <a:gd name="T1" fmla="*/ 7 h 56"/>
              <a:gd name="T2" fmla="*/ 57 w 64"/>
              <a:gd name="T3" fmla="*/ 9 h 56"/>
              <a:gd name="T4" fmla="*/ 62 w 64"/>
              <a:gd name="T5" fmla="*/ 1 h 56"/>
              <a:gd name="T6" fmla="*/ 54 w 64"/>
              <a:gd name="T7" fmla="*/ 4 h 56"/>
              <a:gd name="T8" fmla="*/ 54 w 64"/>
              <a:gd name="T9" fmla="*/ 4 h 56"/>
              <a:gd name="T10" fmla="*/ 44 w 64"/>
              <a:gd name="T11" fmla="*/ 0 h 56"/>
              <a:gd name="T12" fmla="*/ 31 w 64"/>
              <a:gd name="T13" fmla="*/ 14 h 56"/>
              <a:gd name="T14" fmla="*/ 32 w 64"/>
              <a:gd name="T15" fmla="*/ 17 h 56"/>
              <a:gd name="T16" fmla="*/ 32 w 64"/>
              <a:gd name="T17" fmla="*/ 17 h 56"/>
              <a:gd name="T18" fmla="*/ 4 w 64"/>
              <a:gd name="T19" fmla="*/ 3 h 56"/>
              <a:gd name="T20" fmla="*/ 8 w 64"/>
              <a:gd name="T21" fmla="*/ 21 h 56"/>
              <a:gd name="T22" fmla="*/ 2 w 64"/>
              <a:gd name="T23" fmla="*/ 20 h 56"/>
              <a:gd name="T24" fmla="*/ 12 w 64"/>
              <a:gd name="T25" fmla="*/ 34 h 56"/>
              <a:gd name="T26" fmla="*/ 6 w 64"/>
              <a:gd name="T27" fmla="*/ 34 h 56"/>
              <a:gd name="T28" fmla="*/ 18 w 64"/>
              <a:gd name="T29" fmla="*/ 44 h 56"/>
              <a:gd name="T30" fmla="*/ 0 w 64"/>
              <a:gd name="T31" fmla="*/ 50 h 56"/>
              <a:gd name="T32" fmla="*/ 21 w 64"/>
              <a:gd name="T33" fmla="*/ 56 h 56"/>
              <a:gd name="T34" fmla="*/ 58 w 64"/>
              <a:gd name="T35" fmla="*/ 14 h 56"/>
              <a:gd name="T36" fmla="*/ 58 w 64"/>
              <a:gd name="T37" fmla="*/ 14 h 56"/>
              <a:gd name="T38" fmla="*/ 58 w 64"/>
              <a:gd name="T39" fmla="*/ 14 h 56"/>
              <a:gd name="T40" fmla="*/ 58 w 64"/>
              <a:gd name="T41" fmla="*/ 14 h 56"/>
              <a:gd name="T42" fmla="*/ 64 w 64"/>
              <a:gd name="T4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" h="56">
                <a:moveTo>
                  <a:pt x="64" y="7"/>
                </a:moveTo>
                <a:cubicBezTo>
                  <a:pt x="63" y="7"/>
                  <a:pt x="60" y="9"/>
                  <a:pt x="57" y="9"/>
                </a:cubicBezTo>
                <a:cubicBezTo>
                  <a:pt x="59" y="8"/>
                  <a:pt x="61" y="4"/>
                  <a:pt x="62" y="1"/>
                </a:cubicBezTo>
                <a:cubicBezTo>
                  <a:pt x="60" y="3"/>
                  <a:pt x="56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2" y="2"/>
                  <a:pt x="48" y="0"/>
                  <a:pt x="44" y="0"/>
                </a:cubicBezTo>
                <a:cubicBezTo>
                  <a:pt x="37" y="0"/>
                  <a:pt x="31" y="6"/>
                  <a:pt x="31" y="14"/>
                </a:cubicBezTo>
                <a:cubicBezTo>
                  <a:pt x="31" y="15"/>
                  <a:pt x="31" y="16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22" y="17"/>
                  <a:pt x="10" y="12"/>
                  <a:pt x="4" y="3"/>
                </a:cubicBezTo>
                <a:cubicBezTo>
                  <a:pt x="0" y="10"/>
                  <a:pt x="3" y="18"/>
                  <a:pt x="8" y="21"/>
                </a:cubicBezTo>
                <a:cubicBezTo>
                  <a:pt x="6" y="22"/>
                  <a:pt x="3" y="21"/>
                  <a:pt x="2" y="20"/>
                </a:cubicBezTo>
                <a:cubicBezTo>
                  <a:pt x="2" y="25"/>
                  <a:pt x="4" y="31"/>
                  <a:pt x="12" y="34"/>
                </a:cubicBezTo>
                <a:cubicBezTo>
                  <a:pt x="10" y="35"/>
                  <a:pt x="8" y="34"/>
                  <a:pt x="6" y="34"/>
                </a:cubicBezTo>
                <a:cubicBezTo>
                  <a:pt x="7" y="38"/>
                  <a:pt x="12" y="44"/>
                  <a:pt x="18" y="44"/>
                </a:cubicBezTo>
                <a:cubicBezTo>
                  <a:pt x="16" y="46"/>
                  <a:pt x="9" y="51"/>
                  <a:pt x="0" y="50"/>
                </a:cubicBezTo>
                <a:cubicBezTo>
                  <a:pt x="6" y="54"/>
                  <a:pt x="13" y="56"/>
                  <a:pt x="21" y="56"/>
                </a:cubicBezTo>
                <a:cubicBezTo>
                  <a:pt x="42" y="56"/>
                  <a:pt x="58" y="37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3"/>
                  <a:pt x="62" y="10"/>
                  <a:pt x="6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>
            <a:endCxn id="12" idx="6"/>
          </p:cNvCxnSpPr>
          <p:nvPr/>
        </p:nvCxnSpPr>
        <p:spPr>
          <a:xfrm flipH="1" flipV="1">
            <a:off x="3793065" y="2258988"/>
            <a:ext cx="1845736" cy="661170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8" idx="6"/>
          </p:cNvCxnSpPr>
          <p:nvPr/>
        </p:nvCxnSpPr>
        <p:spPr>
          <a:xfrm flipH="1">
            <a:off x="3084041" y="2921668"/>
            <a:ext cx="2554759" cy="6584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1"/>
            <a:endCxn id="10" idx="6"/>
          </p:cNvCxnSpPr>
          <p:nvPr/>
        </p:nvCxnSpPr>
        <p:spPr>
          <a:xfrm flipH="1">
            <a:off x="4127881" y="2921668"/>
            <a:ext cx="1510919" cy="391666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5863585" y="2699652"/>
            <a:ext cx="457200" cy="457200"/>
          </a:xfrm>
          <a:custGeom>
            <a:avLst/>
            <a:gdLst>
              <a:gd name="T0" fmla="*/ 56 w 64"/>
              <a:gd name="T1" fmla="*/ 0 h 64"/>
              <a:gd name="T2" fmla="*/ 48 w 64"/>
              <a:gd name="T3" fmla="*/ 8 h 64"/>
              <a:gd name="T4" fmla="*/ 48 w 64"/>
              <a:gd name="T5" fmla="*/ 9 h 64"/>
              <a:gd name="T6" fmla="*/ 13 w 64"/>
              <a:gd name="T7" fmla="*/ 26 h 64"/>
              <a:gd name="T8" fmla="*/ 8 w 64"/>
              <a:gd name="T9" fmla="*/ 24 h 64"/>
              <a:gd name="T10" fmla="*/ 0 w 64"/>
              <a:gd name="T11" fmla="*/ 32 h 64"/>
              <a:gd name="T12" fmla="*/ 8 w 64"/>
              <a:gd name="T13" fmla="*/ 40 h 64"/>
              <a:gd name="T14" fmla="*/ 13 w 64"/>
              <a:gd name="T15" fmla="*/ 39 h 64"/>
              <a:gd name="T16" fmla="*/ 29 w 64"/>
              <a:gd name="T17" fmla="*/ 53 h 64"/>
              <a:gd name="T18" fmla="*/ 28 w 64"/>
              <a:gd name="T19" fmla="*/ 56 h 64"/>
              <a:gd name="T20" fmla="*/ 36 w 64"/>
              <a:gd name="T21" fmla="*/ 64 h 64"/>
              <a:gd name="T22" fmla="*/ 44 w 64"/>
              <a:gd name="T23" fmla="*/ 56 h 64"/>
              <a:gd name="T24" fmla="*/ 36 w 64"/>
              <a:gd name="T25" fmla="*/ 48 h 64"/>
              <a:gd name="T26" fmla="*/ 31 w 64"/>
              <a:gd name="T27" fmla="*/ 50 h 64"/>
              <a:gd name="T28" fmla="*/ 15 w 64"/>
              <a:gd name="T29" fmla="*/ 36 h 64"/>
              <a:gd name="T30" fmla="*/ 16 w 64"/>
              <a:gd name="T31" fmla="*/ 32 h 64"/>
              <a:gd name="T32" fmla="*/ 15 w 64"/>
              <a:gd name="T33" fmla="*/ 29 h 64"/>
              <a:gd name="T34" fmla="*/ 50 w 64"/>
              <a:gd name="T35" fmla="*/ 13 h 64"/>
              <a:gd name="T36" fmla="*/ 56 w 64"/>
              <a:gd name="T37" fmla="*/ 16 h 64"/>
              <a:gd name="T38" fmla="*/ 64 w 64"/>
              <a:gd name="T39" fmla="*/ 8 h 64"/>
              <a:gd name="T40" fmla="*/ 56 w 64"/>
              <a:gd name="T41" fmla="*/ 0 h 64"/>
              <a:gd name="T42" fmla="*/ 4 w 64"/>
              <a:gd name="T43" fmla="*/ 32 h 64"/>
              <a:gd name="T44" fmla="*/ 8 w 64"/>
              <a:gd name="T45" fmla="*/ 28 h 64"/>
              <a:gd name="T46" fmla="*/ 12 w 64"/>
              <a:gd name="T47" fmla="*/ 32 h 64"/>
              <a:gd name="T48" fmla="*/ 8 w 64"/>
              <a:gd name="T49" fmla="*/ 36 h 64"/>
              <a:gd name="T50" fmla="*/ 4 w 64"/>
              <a:gd name="T51" fmla="*/ 32 h 64"/>
              <a:gd name="T52" fmla="*/ 36 w 64"/>
              <a:gd name="T53" fmla="*/ 52 h 64"/>
              <a:gd name="T54" fmla="*/ 40 w 64"/>
              <a:gd name="T55" fmla="*/ 56 h 64"/>
              <a:gd name="T56" fmla="*/ 36 w 64"/>
              <a:gd name="T57" fmla="*/ 60 h 64"/>
              <a:gd name="T58" fmla="*/ 32 w 64"/>
              <a:gd name="T59" fmla="*/ 56 h 64"/>
              <a:gd name="T60" fmla="*/ 36 w 64"/>
              <a:gd name="T61" fmla="*/ 52 h 64"/>
              <a:gd name="T62" fmla="*/ 56 w 64"/>
              <a:gd name="T63" fmla="*/ 12 h 64"/>
              <a:gd name="T64" fmla="*/ 52 w 64"/>
              <a:gd name="T65" fmla="*/ 8 h 64"/>
              <a:gd name="T66" fmla="*/ 56 w 64"/>
              <a:gd name="T67" fmla="*/ 4 h 64"/>
              <a:gd name="T68" fmla="*/ 60 w 64"/>
              <a:gd name="T69" fmla="*/ 8 h 64"/>
              <a:gd name="T70" fmla="*/ 56 w 64"/>
              <a:gd name="T71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" h="64">
                <a:moveTo>
                  <a:pt x="56" y="0"/>
                </a:moveTo>
                <a:cubicBezTo>
                  <a:pt x="52" y="0"/>
                  <a:pt x="48" y="4"/>
                  <a:pt x="48" y="8"/>
                </a:cubicBezTo>
                <a:cubicBezTo>
                  <a:pt x="48" y="8"/>
                  <a:pt x="48" y="9"/>
                  <a:pt x="48" y="9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5"/>
                  <a:pt x="10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10" y="40"/>
                  <a:pt x="11" y="39"/>
                  <a:pt x="13" y="39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8" y="55"/>
                  <a:pt x="28" y="56"/>
                </a:cubicBezTo>
                <a:cubicBezTo>
                  <a:pt x="28" y="60"/>
                  <a:pt x="32" y="64"/>
                  <a:pt x="36" y="64"/>
                </a:cubicBezTo>
                <a:cubicBezTo>
                  <a:pt x="40" y="64"/>
                  <a:pt x="44" y="60"/>
                  <a:pt x="44" y="56"/>
                </a:cubicBezTo>
                <a:cubicBezTo>
                  <a:pt x="44" y="52"/>
                  <a:pt x="40" y="48"/>
                  <a:pt x="36" y="48"/>
                </a:cubicBezTo>
                <a:cubicBezTo>
                  <a:pt x="34" y="48"/>
                  <a:pt x="33" y="49"/>
                  <a:pt x="31" y="50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4"/>
                  <a:pt x="16" y="33"/>
                  <a:pt x="16" y="32"/>
                </a:cubicBezTo>
                <a:cubicBezTo>
                  <a:pt x="16" y="31"/>
                  <a:pt x="16" y="30"/>
                  <a:pt x="15" y="29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5"/>
                  <a:pt x="53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4" y="32"/>
                </a:moveTo>
                <a:cubicBezTo>
                  <a:pt x="4" y="30"/>
                  <a:pt x="6" y="28"/>
                  <a:pt x="8" y="28"/>
                </a:cubicBezTo>
                <a:cubicBezTo>
                  <a:pt x="10" y="28"/>
                  <a:pt x="12" y="30"/>
                  <a:pt x="12" y="32"/>
                </a:cubicBezTo>
                <a:cubicBezTo>
                  <a:pt x="12" y="34"/>
                  <a:pt x="10" y="36"/>
                  <a:pt x="8" y="36"/>
                </a:cubicBezTo>
                <a:cubicBezTo>
                  <a:pt x="6" y="36"/>
                  <a:pt x="4" y="34"/>
                  <a:pt x="4" y="32"/>
                </a:cubicBezTo>
                <a:close/>
                <a:moveTo>
                  <a:pt x="36" y="52"/>
                </a:moveTo>
                <a:cubicBezTo>
                  <a:pt x="38" y="52"/>
                  <a:pt x="40" y="54"/>
                  <a:pt x="40" y="56"/>
                </a:cubicBezTo>
                <a:cubicBezTo>
                  <a:pt x="40" y="58"/>
                  <a:pt x="38" y="60"/>
                  <a:pt x="36" y="60"/>
                </a:cubicBezTo>
                <a:cubicBezTo>
                  <a:pt x="34" y="60"/>
                  <a:pt x="32" y="58"/>
                  <a:pt x="32" y="56"/>
                </a:cubicBezTo>
                <a:cubicBezTo>
                  <a:pt x="32" y="54"/>
                  <a:pt x="34" y="52"/>
                  <a:pt x="36" y="52"/>
                </a:cubicBezTo>
                <a:close/>
                <a:moveTo>
                  <a:pt x="56" y="12"/>
                </a:moveTo>
                <a:cubicBezTo>
                  <a:pt x="54" y="12"/>
                  <a:pt x="52" y="10"/>
                  <a:pt x="52" y="8"/>
                </a:cubicBezTo>
                <a:cubicBezTo>
                  <a:pt x="52" y="6"/>
                  <a:pt x="54" y="4"/>
                  <a:pt x="56" y="4"/>
                </a:cubicBezTo>
                <a:cubicBezTo>
                  <a:pt x="58" y="4"/>
                  <a:pt x="60" y="6"/>
                  <a:pt x="60" y="8"/>
                </a:cubicBezTo>
                <a:cubicBezTo>
                  <a:pt x="60" y="10"/>
                  <a:pt x="58" y="12"/>
                  <a:pt x="56" y="12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1542425">
            <a:off x="7717228" y="185011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1928057">
            <a:off x="9179869" y="2279867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739640">
            <a:off x="8571296" y="3181150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7" idx="3"/>
            <a:endCxn id="18" idx="3"/>
          </p:cNvCxnSpPr>
          <p:nvPr/>
        </p:nvCxnSpPr>
        <p:spPr>
          <a:xfrm flipV="1">
            <a:off x="6553200" y="2329055"/>
            <a:ext cx="1184246" cy="59261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3"/>
            <a:endCxn id="19" idx="3"/>
          </p:cNvCxnSpPr>
          <p:nvPr/>
        </p:nvCxnSpPr>
        <p:spPr>
          <a:xfrm flipV="1">
            <a:off x="6553200" y="2720027"/>
            <a:ext cx="2635708" cy="201641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3"/>
            <a:endCxn id="20" idx="2"/>
          </p:cNvCxnSpPr>
          <p:nvPr/>
        </p:nvCxnSpPr>
        <p:spPr>
          <a:xfrm>
            <a:off x="6553200" y="2921668"/>
            <a:ext cx="2026396" cy="54262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0"/>
          <p:cNvSpPr>
            <a:spLocks noChangeAspect="1" noEditPoints="1"/>
          </p:cNvSpPr>
          <p:nvPr/>
        </p:nvSpPr>
        <p:spPr bwMode="auto">
          <a:xfrm>
            <a:off x="8796418" y="3405256"/>
            <a:ext cx="270000" cy="27178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2 w 64"/>
              <a:gd name="T11" fmla="*/ 17 h 64"/>
              <a:gd name="T12" fmla="*/ 57 w 64"/>
              <a:gd name="T13" fmla="*/ 31 h 64"/>
              <a:gd name="T14" fmla="*/ 47 w 64"/>
              <a:gd name="T15" fmla="*/ 30 h 64"/>
              <a:gd name="T16" fmla="*/ 47 w 64"/>
              <a:gd name="T17" fmla="*/ 30 h 64"/>
              <a:gd name="T18" fmla="*/ 39 w 64"/>
              <a:gd name="T19" fmla="*/ 30 h 64"/>
              <a:gd name="T20" fmla="*/ 38 w 64"/>
              <a:gd name="T21" fmla="*/ 26 h 64"/>
              <a:gd name="T22" fmla="*/ 52 w 64"/>
              <a:gd name="T23" fmla="*/ 17 h 64"/>
              <a:gd name="T24" fmla="*/ 32 w 64"/>
              <a:gd name="T25" fmla="*/ 7 h 64"/>
              <a:gd name="T26" fmla="*/ 48 w 64"/>
              <a:gd name="T27" fmla="*/ 13 h 64"/>
              <a:gd name="T28" fmla="*/ 35 w 64"/>
              <a:gd name="T29" fmla="*/ 21 h 64"/>
              <a:gd name="T30" fmla="*/ 27 w 64"/>
              <a:gd name="T31" fmla="*/ 8 h 64"/>
              <a:gd name="T32" fmla="*/ 32 w 64"/>
              <a:gd name="T33" fmla="*/ 7 h 64"/>
              <a:gd name="T34" fmla="*/ 21 w 64"/>
              <a:gd name="T35" fmla="*/ 10 h 64"/>
              <a:gd name="T36" fmla="*/ 30 w 64"/>
              <a:gd name="T37" fmla="*/ 23 h 64"/>
              <a:gd name="T38" fmla="*/ 10 w 64"/>
              <a:gd name="T39" fmla="*/ 26 h 64"/>
              <a:gd name="T40" fmla="*/ 10 w 64"/>
              <a:gd name="T41" fmla="*/ 26 h 64"/>
              <a:gd name="T42" fmla="*/ 10 w 64"/>
              <a:gd name="T43" fmla="*/ 26 h 64"/>
              <a:gd name="T44" fmla="*/ 8 w 64"/>
              <a:gd name="T45" fmla="*/ 26 h 64"/>
              <a:gd name="T46" fmla="*/ 21 w 64"/>
              <a:gd name="T47" fmla="*/ 10 h 64"/>
              <a:gd name="T48" fmla="*/ 7 w 64"/>
              <a:gd name="T49" fmla="*/ 32 h 64"/>
              <a:gd name="T50" fmla="*/ 7 w 64"/>
              <a:gd name="T51" fmla="*/ 32 h 64"/>
              <a:gd name="T52" fmla="*/ 10 w 64"/>
              <a:gd name="T53" fmla="*/ 32 h 64"/>
              <a:gd name="T54" fmla="*/ 32 w 64"/>
              <a:gd name="T55" fmla="*/ 28 h 64"/>
              <a:gd name="T56" fmla="*/ 34 w 64"/>
              <a:gd name="T57" fmla="*/ 32 h 64"/>
              <a:gd name="T58" fmla="*/ 20 w 64"/>
              <a:gd name="T59" fmla="*/ 40 h 64"/>
              <a:gd name="T60" fmla="*/ 13 w 64"/>
              <a:gd name="T61" fmla="*/ 48 h 64"/>
              <a:gd name="T62" fmla="*/ 7 w 64"/>
              <a:gd name="T63" fmla="*/ 32 h 64"/>
              <a:gd name="T64" fmla="*/ 32 w 64"/>
              <a:gd name="T65" fmla="*/ 57 h 64"/>
              <a:gd name="T66" fmla="*/ 17 w 64"/>
              <a:gd name="T67" fmla="*/ 52 h 64"/>
              <a:gd name="T68" fmla="*/ 23 w 64"/>
              <a:gd name="T69" fmla="*/ 45 h 64"/>
              <a:gd name="T70" fmla="*/ 36 w 64"/>
              <a:gd name="T71" fmla="*/ 37 h 64"/>
              <a:gd name="T72" fmla="*/ 41 w 64"/>
              <a:gd name="T73" fmla="*/ 55 h 64"/>
              <a:gd name="T74" fmla="*/ 32 w 64"/>
              <a:gd name="T75" fmla="*/ 57 h 64"/>
              <a:gd name="T76" fmla="*/ 46 w 64"/>
              <a:gd name="T77" fmla="*/ 53 h 64"/>
              <a:gd name="T78" fmla="*/ 42 w 64"/>
              <a:gd name="T79" fmla="*/ 36 h 64"/>
              <a:gd name="T80" fmla="*/ 47 w 64"/>
              <a:gd name="T81" fmla="*/ 35 h 64"/>
              <a:gd name="T82" fmla="*/ 47 w 64"/>
              <a:gd name="T83" fmla="*/ 35 h 64"/>
              <a:gd name="T84" fmla="*/ 47 w 64"/>
              <a:gd name="T85" fmla="*/ 35 h 64"/>
              <a:gd name="T86" fmla="*/ 57 w 64"/>
              <a:gd name="T87" fmla="*/ 37 h 64"/>
              <a:gd name="T88" fmla="*/ 46 w 64"/>
              <a:gd name="T89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2" y="17"/>
                </a:moveTo>
                <a:cubicBezTo>
                  <a:pt x="55" y="21"/>
                  <a:pt x="57" y="25"/>
                  <a:pt x="57" y="31"/>
                </a:cubicBezTo>
                <a:cubicBezTo>
                  <a:pt x="53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4" y="30"/>
                  <a:pt x="42" y="30"/>
                  <a:pt x="39" y="30"/>
                </a:cubicBezTo>
                <a:cubicBezTo>
                  <a:pt x="39" y="29"/>
                  <a:pt x="38" y="28"/>
                  <a:pt x="38" y="26"/>
                </a:cubicBezTo>
                <a:cubicBezTo>
                  <a:pt x="43" y="24"/>
                  <a:pt x="48" y="21"/>
                  <a:pt x="52" y="17"/>
                </a:cubicBezTo>
                <a:close/>
                <a:moveTo>
                  <a:pt x="32" y="7"/>
                </a:moveTo>
                <a:cubicBezTo>
                  <a:pt x="38" y="7"/>
                  <a:pt x="43" y="9"/>
                  <a:pt x="48" y="13"/>
                </a:cubicBezTo>
                <a:cubicBezTo>
                  <a:pt x="44" y="16"/>
                  <a:pt x="40" y="19"/>
                  <a:pt x="35" y="21"/>
                </a:cubicBezTo>
                <a:cubicBezTo>
                  <a:pt x="32" y="15"/>
                  <a:pt x="29" y="10"/>
                  <a:pt x="27" y="8"/>
                </a:cubicBezTo>
                <a:cubicBezTo>
                  <a:pt x="28" y="7"/>
                  <a:pt x="30" y="7"/>
                  <a:pt x="32" y="7"/>
                </a:cubicBezTo>
                <a:close/>
                <a:moveTo>
                  <a:pt x="21" y="10"/>
                </a:moveTo>
                <a:cubicBezTo>
                  <a:pt x="23" y="12"/>
                  <a:pt x="26" y="16"/>
                  <a:pt x="30" y="23"/>
                </a:cubicBezTo>
                <a:cubicBezTo>
                  <a:pt x="22" y="25"/>
                  <a:pt x="15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10" y="19"/>
                  <a:pt x="14" y="13"/>
                  <a:pt x="21" y="10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10" y="32"/>
                  <a:pt x="10" y="32"/>
                </a:cubicBezTo>
                <a:cubicBezTo>
                  <a:pt x="15" y="32"/>
                  <a:pt x="24" y="31"/>
                  <a:pt x="32" y="28"/>
                </a:cubicBezTo>
                <a:cubicBezTo>
                  <a:pt x="33" y="29"/>
                  <a:pt x="33" y="31"/>
                  <a:pt x="34" y="32"/>
                </a:cubicBezTo>
                <a:cubicBezTo>
                  <a:pt x="28" y="34"/>
                  <a:pt x="23" y="37"/>
                  <a:pt x="20" y="40"/>
                </a:cubicBezTo>
                <a:cubicBezTo>
                  <a:pt x="16" y="43"/>
                  <a:pt x="14" y="46"/>
                  <a:pt x="13" y="48"/>
                </a:cubicBezTo>
                <a:cubicBezTo>
                  <a:pt x="9" y="44"/>
                  <a:pt x="7" y="38"/>
                  <a:pt x="7" y="32"/>
                </a:cubicBezTo>
                <a:close/>
                <a:moveTo>
                  <a:pt x="32" y="57"/>
                </a:moveTo>
                <a:cubicBezTo>
                  <a:pt x="26" y="57"/>
                  <a:pt x="21" y="55"/>
                  <a:pt x="17" y="52"/>
                </a:cubicBezTo>
                <a:cubicBezTo>
                  <a:pt x="18" y="51"/>
                  <a:pt x="20" y="48"/>
                  <a:pt x="23" y="45"/>
                </a:cubicBezTo>
                <a:cubicBezTo>
                  <a:pt x="26" y="42"/>
                  <a:pt x="30" y="39"/>
                  <a:pt x="36" y="37"/>
                </a:cubicBezTo>
                <a:cubicBezTo>
                  <a:pt x="38" y="42"/>
                  <a:pt x="40" y="48"/>
                  <a:pt x="41" y="55"/>
                </a:cubicBezTo>
                <a:cubicBezTo>
                  <a:pt x="38" y="56"/>
                  <a:pt x="35" y="57"/>
                  <a:pt x="32" y="57"/>
                </a:cubicBezTo>
                <a:close/>
                <a:moveTo>
                  <a:pt x="46" y="53"/>
                </a:moveTo>
                <a:cubicBezTo>
                  <a:pt x="45" y="46"/>
                  <a:pt x="43" y="41"/>
                  <a:pt x="42" y="36"/>
                </a:cubicBezTo>
                <a:cubicBezTo>
                  <a:pt x="43" y="36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3" y="36"/>
                  <a:pt x="57" y="37"/>
                </a:cubicBezTo>
                <a:cubicBezTo>
                  <a:pt x="55" y="43"/>
                  <a:pt x="51" y="49"/>
                  <a:pt x="4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4"/>
          <p:cNvSpPr>
            <a:spLocks noChangeAspect="1" noEditPoints="1"/>
          </p:cNvSpPr>
          <p:nvPr/>
        </p:nvSpPr>
        <p:spPr bwMode="auto">
          <a:xfrm>
            <a:off x="9414940" y="2504867"/>
            <a:ext cx="259747" cy="270000"/>
          </a:xfrm>
          <a:custGeom>
            <a:avLst/>
            <a:gdLst>
              <a:gd name="T0" fmla="*/ 38 w 64"/>
              <a:gd name="T1" fmla="*/ 2 h 67"/>
              <a:gd name="T2" fmla="*/ 41 w 64"/>
              <a:gd name="T3" fmla="*/ 0 h 67"/>
              <a:gd name="T4" fmla="*/ 20 w 64"/>
              <a:gd name="T5" fmla="*/ 0 h 67"/>
              <a:gd name="T6" fmla="*/ 4 w 64"/>
              <a:gd name="T7" fmla="*/ 16 h 67"/>
              <a:gd name="T8" fmla="*/ 20 w 64"/>
              <a:gd name="T9" fmla="*/ 29 h 67"/>
              <a:gd name="T10" fmla="*/ 21 w 64"/>
              <a:gd name="T11" fmla="*/ 36 h 67"/>
              <a:gd name="T12" fmla="*/ 21 w 64"/>
              <a:gd name="T13" fmla="*/ 38 h 67"/>
              <a:gd name="T14" fmla="*/ 0 w 64"/>
              <a:gd name="T15" fmla="*/ 52 h 67"/>
              <a:gd name="T16" fmla="*/ 34 w 64"/>
              <a:gd name="T17" fmla="*/ 59 h 67"/>
              <a:gd name="T18" fmla="*/ 34 w 64"/>
              <a:gd name="T19" fmla="*/ 37 h 67"/>
              <a:gd name="T20" fmla="*/ 29 w 64"/>
              <a:gd name="T21" fmla="*/ 26 h 67"/>
              <a:gd name="T22" fmla="*/ 37 w 64"/>
              <a:gd name="T23" fmla="*/ 13 h 67"/>
              <a:gd name="T24" fmla="*/ 31 w 64"/>
              <a:gd name="T25" fmla="*/ 3 h 67"/>
              <a:gd name="T26" fmla="*/ 38 w 64"/>
              <a:gd name="T27" fmla="*/ 2 h 67"/>
              <a:gd name="T28" fmla="*/ 34 w 64"/>
              <a:gd name="T29" fmla="*/ 51 h 67"/>
              <a:gd name="T30" fmla="*/ 21 w 64"/>
              <a:gd name="T31" fmla="*/ 60 h 67"/>
              <a:gd name="T32" fmla="*/ 7 w 64"/>
              <a:gd name="T33" fmla="*/ 49 h 67"/>
              <a:gd name="T34" fmla="*/ 25 w 64"/>
              <a:gd name="T35" fmla="*/ 40 h 67"/>
              <a:gd name="T36" fmla="*/ 34 w 64"/>
              <a:gd name="T37" fmla="*/ 51 h 67"/>
              <a:gd name="T38" fmla="*/ 22 w 64"/>
              <a:gd name="T39" fmla="*/ 26 h 67"/>
              <a:gd name="T40" fmla="*/ 19 w 64"/>
              <a:gd name="T41" fmla="*/ 2 h 67"/>
              <a:gd name="T42" fmla="*/ 22 w 64"/>
              <a:gd name="T43" fmla="*/ 26 h 67"/>
              <a:gd name="T44" fmla="*/ 56 w 64"/>
              <a:gd name="T45" fmla="*/ 8 h 67"/>
              <a:gd name="T46" fmla="*/ 56 w 64"/>
              <a:gd name="T47" fmla="*/ 0 h 67"/>
              <a:gd name="T48" fmla="*/ 52 w 64"/>
              <a:gd name="T49" fmla="*/ 0 h 67"/>
              <a:gd name="T50" fmla="*/ 52 w 64"/>
              <a:gd name="T51" fmla="*/ 8 h 67"/>
              <a:gd name="T52" fmla="*/ 44 w 64"/>
              <a:gd name="T53" fmla="*/ 8 h 67"/>
              <a:gd name="T54" fmla="*/ 44 w 64"/>
              <a:gd name="T55" fmla="*/ 12 h 67"/>
              <a:gd name="T56" fmla="*/ 52 w 64"/>
              <a:gd name="T57" fmla="*/ 12 h 67"/>
              <a:gd name="T58" fmla="*/ 52 w 64"/>
              <a:gd name="T59" fmla="*/ 20 h 67"/>
              <a:gd name="T60" fmla="*/ 56 w 64"/>
              <a:gd name="T61" fmla="*/ 20 h 67"/>
              <a:gd name="T62" fmla="*/ 56 w 64"/>
              <a:gd name="T63" fmla="*/ 12 h 67"/>
              <a:gd name="T64" fmla="*/ 64 w 64"/>
              <a:gd name="T65" fmla="*/ 12 h 67"/>
              <a:gd name="T66" fmla="*/ 64 w 64"/>
              <a:gd name="T67" fmla="*/ 8 h 67"/>
              <a:gd name="T68" fmla="*/ 56 w 64"/>
              <a:gd name="T69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67">
                <a:moveTo>
                  <a:pt x="38" y="2"/>
                </a:moveTo>
                <a:cubicBezTo>
                  <a:pt x="40" y="1"/>
                  <a:pt x="41" y="0"/>
                  <a:pt x="4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4" y="5"/>
                  <a:pt x="4" y="16"/>
                </a:cubicBezTo>
                <a:cubicBezTo>
                  <a:pt x="4" y="27"/>
                  <a:pt x="16" y="29"/>
                  <a:pt x="20" y="29"/>
                </a:cubicBezTo>
                <a:cubicBezTo>
                  <a:pt x="18" y="32"/>
                  <a:pt x="20" y="35"/>
                  <a:pt x="21" y="36"/>
                </a:cubicBezTo>
                <a:cubicBezTo>
                  <a:pt x="23" y="38"/>
                  <a:pt x="22" y="38"/>
                  <a:pt x="21" y="38"/>
                </a:cubicBezTo>
                <a:cubicBezTo>
                  <a:pt x="19" y="38"/>
                  <a:pt x="0" y="38"/>
                  <a:pt x="0" y="52"/>
                </a:cubicBezTo>
                <a:cubicBezTo>
                  <a:pt x="0" y="66"/>
                  <a:pt x="26" y="67"/>
                  <a:pt x="34" y="59"/>
                </a:cubicBezTo>
                <a:cubicBezTo>
                  <a:pt x="43" y="52"/>
                  <a:pt x="41" y="42"/>
                  <a:pt x="34" y="37"/>
                </a:cubicBezTo>
                <a:cubicBezTo>
                  <a:pt x="28" y="32"/>
                  <a:pt x="25" y="30"/>
                  <a:pt x="29" y="26"/>
                </a:cubicBezTo>
                <a:cubicBezTo>
                  <a:pt x="34" y="23"/>
                  <a:pt x="37" y="20"/>
                  <a:pt x="37" y="13"/>
                </a:cubicBezTo>
                <a:cubicBezTo>
                  <a:pt x="37" y="6"/>
                  <a:pt x="31" y="3"/>
                  <a:pt x="31" y="3"/>
                </a:cubicBezTo>
                <a:cubicBezTo>
                  <a:pt x="31" y="3"/>
                  <a:pt x="35" y="3"/>
                  <a:pt x="38" y="2"/>
                </a:cubicBezTo>
                <a:close/>
                <a:moveTo>
                  <a:pt x="34" y="51"/>
                </a:moveTo>
                <a:cubicBezTo>
                  <a:pt x="34" y="57"/>
                  <a:pt x="29" y="60"/>
                  <a:pt x="21" y="60"/>
                </a:cubicBezTo>
                <a:cubicBezTo>
                  <a:pt x="12" y="60"/>
                  <a:pt x="7" y="56"/>
                  <a:pt x="7" y="49"/>
                </a:cubicBezTo>
                <a:cubicBezTo>
                  <a:pt x="7" y="43"/>
                  <a:pt x="14" y="40"/>
                  <a:pt x="25" y="40"/>
                </a:cubicBezTo>
                <a:cubicBezTo>
                  <a:pt x="29" y="42"/>
                  <a:pt x="34" y="45"/>
                  <a:pt x="34" y="51"/>
                </a:cubicBezTo>
                <a:close/>
                <a:moveTo>
                  <a:pt x="22" y="26"/>
                </a:moveTo>
                <a:cubicBezTo>
                  <a:pt x="11" y="26"/>
                  <a:pt x="7" y="2"/>
                  <a:pt x="19" y="2"/>
                </a:cubicBezTo>
                <a:cubicBezTo>
                  <a:pt x="28" y="2"/>
                  <a:pt x="36" y="26"/>
                  <a:pt x="22" y="26"/>
                </a:cubicBezTo>
                <a:close/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20"/>
                  <a:pt x="52" y="20"/>
                  <a:pt x="52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4"/>
          <p:cNvSpPr>
            <a:spLocks noChangeAspect="1" noEditPoints="1"/>
          </p:cNvSpPr>
          <p:nvPr/>
        </p:nvSpPr>
        <p:spPr bwMode="auto">
          <a:xfrm>
            <a:off x="7942228" y="2075112"/>
            <a:ext cx="270000" cy="270000"/>
          </a:xfrm>
          <a:custGeom>
            <a:avLst/>
            <a:gdLst>
              <a:gd name="T0" fmla="*/ 60 w 64"/>
              <a:gd name="T1" fmla="*/ 32 h 64"/>
              <a:gd name="T2" fmla="*/ 31 w 64"/>
              <a:gd name="T3" fmla="*/ 4 h 64"/>
              <a:gd name="T4" fmla="*/ 27 w 64"/>
              <a:gd name="T5" fmla="*/ 4 h 64"/>
              <a:gd name="T6" fmla="*/ 16 w 64"/>
              <a:gd name="T7" fmla="*/ 0 h 64"/>
              <a:gd name="T8" fmla="*/ 0 w 64"/>
              <a:gd name="T9" fmla="*/ 16 h 64"/>
              <a:gd name="T10" fmla="*/ 3 w 64"/>
              <a:gd name="T11" fmla="*/ 26 h 64"/>
              <a:gd name="T12" fmla="*/ 3 w 64"/>
              <a:gd name="T13" fmla="*/ 32 h 64"/>
              <a:gd name="T14" fmla="*/ 31 w 64"/>
              <a:gd name="T15" fmla="*/ 61 h 64"/>
              <a:gd name="T16" fmla="*/ 37 w 64"/>
              <a:gd name="T17" fmla="*/ 60 h 64"/>
              <a:gd name="T18" fmla="*/ 48 w 64"/>
              <a:gd name="T19" fmla="*/ 64 h 64"/>
              <a:gd name="T20" fmla="*/ 64 w 64"/>
              <a:gd name="T21" fmla="*/ 48 h 64"/>
              <a:gd name="T22" fmla="*/ 59 w 64"/>
              <a:gd name="T23" fmla="*/ 36 h 64"/>
              <a:gd name="T24" fmla="*/ 60 w 64"/>
              <a:gd name="T25" fmla="*/ 32 h 64"/>
              <a:gd name="T26" fmla="*/ 44 w 64"/>
              <a:gd name="T27" fmla="*/ 45 h 64"/>
              <a:gd name="T28" fmla="*/ 40 w 64"/>
              <a:gd name="T29" fmla="*/ 48 h 64"/>
              <a:gd name="T30" fmla="*/ 32 w 64"/>
              <a:gd name="T31" fmla="*/ 50 h 64"/>
              <a:gd name="T32" fmla="*/ 23 w 64"/>
              <a:gd name="T33" fmla="*/ 48 h 64"/>
              <a:gd name="T34" fmla="*/ 19 w 64"/>
              <a:gd name="T35" fmla="*/ 44 h 64"/>
              <a:gd name="T36" fmla="*/ 17 w 64"/>
              <a:gd name="T37" fmla="*/ 40 h 64"/>
              <a:gd name="T38" fmla="*/ 18 w 64"/>
              <a:gd name="T39" fmla="*/ 38 h 64"/>
              <a:gd name="T40" fmla="*/ 21 w 64"/>
              <a:gd name="T41" fmla="*/ 37 h 64"/>
              <a:gd name="T42" fmla="*/ 23 w 64"/>
              <a:gd name="T43" fmla="*/ 38 h 64"/>
              <a:gd name="T44" fmla="*/ 24 w 64"/>
              <a:gd name="T45" fmla="*/ 40 h 64"/>
              <a:gd name="T46" fmla="*/ 26 w 64"/>
              <a:gd name="T47" fmla="*/ 42 h 64"/>
              <a:gd name="T48" fmla="*/ 28 w 64"/>
              <a:gd name="T49" fmla="*/ 44 h 64"/>
              <a:gd name="T50" fmla="*/ 32 w 64"/>
              <a:gd name="T51" fmla="*/ 45 h 64"/>
              <a:gd name="T52" fmla="*/ 37 w 64"/>
              <a:gd name="T53" fmla="*/ 43 h 64"/>
              <a:gd name="T54" fmla="*/ 39 w 64"/>
              <a:gd name="T55" fmla="*/ 40 h 64"/>
              <a:gd name="T56" fmla="*/ 38 w 64"/>
              <a:gd name="T57" fmla="*/ 37 h 64"/>
              <a:gd name="T58" fmla="*/ 35 w 64"/>
              <a:gd name="T59" fmla="*/ 36 h 64"/>
              <a:gd name="T60" fmla="*/ 30 w 64"/>
              <a:gd name="T61" fmla="*/ 34 h 64"/>
              <a:gd name="T62" fmla="*/ 24 w 64"/>
              <a:gd name="T63" fmla="*/ 32 h 64"/>
              <a:gd name="T64" fmla="*/ 20 w 64"/>
              <a:gd name="T65" fmla="*/ 29 h 64"/>
              <a:gd name="T66" fmla="*/ 18 w 64"/>
              <a:gd name="T67" fmla="*/ 25 h 64"/>
              <a:gd name="T68" fmla="*/ 20 w 64"/>
              <a:gd name="T69" fmla="*/ 20 h 64"/>
              <a:gd name="T70" fmla="*/ 25 w 64"/>
              <a:gd name="T71" fmla="*/ 16 h 64"/>
              <a:gd name="T72" fmla="*/ 32 w 64"/>
              <a:gd name="T73" fmla="*/ 15 h 64"/>
              <a:gd name="T74" fmla="*/ 37 w 64"/>
              <a:gd name="T75" fmla="*/ 16 h 64"/>
              <a:gd name="T76" fmla="*/ 42 w 64"/>
              <a:gd name="T77" fmla="*/ 18 h 64"/>
              <a:gd name="T78" fmla="*/ 44 w 64"/>
              <a:gd name="T79" fmla="*/ 21 h 64"/>
              <a:gd name="T80" fmla="*/ 45 w 64"/>
              <a:gd name="T81" fmla="*/ 23 h 64"/>
              <a:gd name="T82" fmla="*/ 44 w 64"/>
              <a:gd name="T83" fmla="*/ 26 h 64"/>
              <a:gd name="T84" fmla="*/ 41 w 64"/>
              <a:gd name="T85" fmla="*/ 27 h 64"/>
              <a:gd name="T86" fmla="*/ 39 w 64"/>
              <a:gd name="T87" fmla="*/ 26 h 64"/>
              <a:gd name="T88" fmla="*/ 38 w 64"/>
              <a:gd name="T89" fmla="*/ 24 h 64"/>
              <a:gd name="T90" fmla="*/ 36 w 64"/>
              <a:gd name="T91" fmla="*/ 21 h 64"/>
              <a:gd name="T92" fmla="*/ 31 w 64"/>
              <a:gd name="T93" fmla="*/ 20 h 64"/>
              <a:gd name="T94" fmla="*/ 27 w 64"/>
              <a:gd name="T95" fmla="*/ 21 h 64"/>
              <a:gd name="T96" fmla="*/ 25 w 64"/>
              <a:gd name="T97" fmla="*/ 24 h 64"/>
              <a:gd name="T98" fmla="*/ 26 w 64"/>
              <a:gd name="T99" fmla="*/ 26 h 64"/>
              <a:gd name="T100" fmla="*/ 27 w 64"/>
              <a:gd name="T101" fmla="*/ 27 h 64"/>
              <a:gd name="T102" fmla="*/ 29 w 64"/>
              <a:gd name="T103" fmla="*/ 28 h 64"/>
              <a:gd name="T104" fmla="*/ 33 w 64"/>
              <a:gd name="T105" fmla="*/ 29 h 64"/>
              <a:gd name="T106" fmla="*/ 38 w 64"/>
              <a:gd name="T107" fmla="*/ 30 h 64"/>
              <a:gd name="T108" fmla="*/ 42 w 64"/>
              <a:gd name="T109" fmla="*/ 32 h 64"/>
              <a:gd name="T110" fmla="*/ 45 w 64"/>
              <a:gd name="T111" fmla="*/ 35 h 64"/>
              <a:gd name="T112" fmla="*/ 46 w 64"/>
              <a:gd name="T113" fmla="*/ 39 h 64"/>
              <a:gd name="T114" fmla="*/ 44 w 64"/>
              <a:gd name="T115" fmla="*/ 4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" h="64">
                <a:moveTo>
                  <a:pt x="60" y="32"/>
                </a:moveTo>
                <a:cubicBezTo>
                  <a:pt x="60" y="16"/>
                  <a:pt x="47" y="4"/>
                  <a:pt x="31" y="4"/>
                </a:cubicBezTo>
                <a:cubicBezTo>
                  <a:pt x="30" y="4"/>
                  <a:pt x="28" y="4"/>
                  <a:pt x="27" y="4"/>
                </a:cubicBezTo>
                <a:cubicBezTo>
                  <a:pt x="24" y="1"/>
                  <a:pt x="20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"/>
                  <a:pt x="1" y="23"/>
                  <a:pt x="3" y="26"/>
                </a:cubicBezTo>
                <a:cubicBezTo>
                  <a:pt x="3" y="28"/>
                  <a:pt x="3" y="30"/>
                  <a:pt x="3" y="32"/>
                </a:cubicBezTo>
                <a:cubicBezTo>
                  <a:pt x="3" y="48"/>
                  <a:pt x="15" y="61"/>
                  <a:pt x="31" y="61"/>
                </a:cubicBezTo>
                <a:cubicBezTo>
                  <a:pt x="33" y="61"/>
                  <a:pt x="35" y="60"/>
                  <a:pt x="37" y="60"/>
                </a:cubicBezTo>
                <a:cubicBezTo>
                  <a:pt x="40" y="62"/>
                  <a:pt x="44" y="64"/>
                  <a:pt x="48" y="64"/>
                </a:cubicBezTo>
                <a:cubicBezTo>
                  <a:pt x="57" y="64"/>
                  <a:pt x="64" y="57"/>
                  <a:pt x="64" y="48"/>
                </a:cubicBezTo>
                <a:cubicBezTo>
                  <a:pt x="64" y="43"/>
                  <a:pt x="62" y="39"/>
                  <a:pt x="59" y="36"/>
                </a:cubicBezTo>
                <a:cubicBezTo>
                  <a:pt x="60" y="35"/>
                  <a:pt x="60" y="34"/>
                  <a:pt x="60" y="32"/>
                </a:cubicBezTo>
                <a:close/>
                <a:moveTo>
                  <a:pt x="44" y="45"/>
                </a:moveTo>
                <a:cubicBezTo>
                  <a:pt x="43" y="46"/>
                  <a:pt x="42" y="47"/>
                  <a:pt x="40" y="48"/>
                </a:cubicBezTo>
                <a:cubicBezTo>
                  <a:pt x="37" y="49"/>
                  <a:pt x="35" y="50"/>
                  <a:pt x="32" y="50"/>
                </a:cubicBezTo>
                <a:cubicBezTo>
                  <a:pt x="28" y="50"/>
                  <a:pt x="25" y="49"/>
                  <a:pt x="23" y="48"/>
                </a:cubicBezTo>
                <a:cubicBezTo>
                  <a:pt x="21" y="47"/>
                  <a:pt x="20" y="46"/>
                  <a:pt x="19" y="44"/>
                </a:cubicBezTo>
                <a:cubicBezTo>
                  <a:pt x="18" y="43"/>
                  <a:pt x="17" y="41"/>
                  <a:pt x="17" y="40"/>
                </a:cubicBezTo>
                <a:cubicBezTo>
                  <a:pt x="17" y="39"/>
                  <a:pt x="18" y="38"/>
                  <a:pt x="18" y="38"/>
                </a:cubicBezTo>
                <a:cubicBezTo>
                  <a:pt x="19" y="37"/>
                  <a:pt x="20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3" y="38"/>
                  <a:pt x="24" y="39"/>
                  <a:pt x="24" y="40"/>
                </a:cubicBezTo>
                <a:cubicBezTo>
                  <a:pt x="25" y="41"/>
                  <a:pt x="25" y="42"/>
                  <a:pt x="26" y="42"/>
                </a:cubicBezTo>
                <a:cubicBezTo>
                  <a:pt x="26" y="43"/>
                  <a:pt x="27" y="44"/>
                  <a:pt x="28" y="44"/>
                </a:cubicBezTo>
                <a:cubicBezTo>
                  <a:pt x="29" y="44"/>
                  <a:pt x="30" y="45"/>
                  <a:pt x="32" y="45"/>
                </a:cubicBezTo>
                <a:cubicBezTo>
                  <a:pt x="34" y="45"/>
                  <a:pt x="36" y="44"/>
                  <a:pt x="37" y="43"/>
                </a:cubicBezTo>
                <a:cubicBezTo>
                  <a:pt x="38" y="42"/>
                  <a:pt x="39" y="41"/>
                  <a:pt x="39" y="40"/>
                </a:cubicBezTo>
                <a:cubicBezTo>
                  <a:pt x="39" y="39"/>
                  <a:pt x="39" y="38"/>
                  <a:pt x="38" y="37"/>
                </a:cubicBezTo>
                <a:cubicBezTo>
                  <a:pt x="37" y="36"/>
                  <a:pt x="36" y="36"/>
                  <a:pt x="35" y="36"/>
                </a:cubicBezTo>
                <a:cubicBezTo>
                  <a:pt x="34" y="35"/>
                  <a:pt x="32" y="35"/>
                  <a:pt x="30" y="34"/>
                </a:cubicBezTo>
                <a:cubicBezTo>
                  <a:pt x="28" y="34"/>
                  <a:pt x="26" y="33"/>
                  <a:pt x="24" y="32"/>
                </a:cubicBezTo>
                <a:cubicBezTo>
                  <a:pt x="22" y="32"/>
                  <a:pt x="21" y="31"/>
                  <a:pt x="20" y="29"/>
                </a:cubicBezTo>
                <a:cubicBezTo>
                  <a:pt x="19" y="28"/>
                  <a:pt x="18" y="27"/>
                  <a:pt x="18" y="25"/>
                </a:cubicBezTo>
                <a:cubicBezTo>
                  <a:pt x="18" y="23"/>
                  <a:pt x="19" y="21"/>
                  <a:pt x="20" y="20"/>
                </a:cubicBezTo>
                <a:cubicBezTo>
                  <a:pt x="21" y="18"/>
                  <a:pt x="22" y="17"/>
                  <a:pt x="25" y="16"/>
                </a:cubicBezTo>
                <a:cubicBezTo>
                  <a:pt x="27" y="16"/>
                  <a:pt x="29" y="15"/>
                  <a:pt x="32" y="15"/>
                </a:cubicBezTo>
                <a:cubicBezTo>
                  <a:pt x="34" y="15"/>
                  <a:pt x="36" y="16"/>
                  <a:pt x="37" y="16"/>
                </a:cubicBezTo>
                <a:cubicBezTo>
                  <a:pt x="39" y="17"/>
                  <a:pt x="40" y="17"/>
                  <a:pt x="42" y="18"/>
                </a:cubicBezTo>
                <a:cubicBezTo>
                  <a:pt x="43" y="19"/>
                  <a:pt x="43" y="20"/>
                  <a:pt x="44" y="21"/>
                </a:cubicBezTo>
                <a:cubicBezTo>
                  <a:pt x="44" y="22"/>
                  <a:pt x="45" y="23"/>
                  <a:pt x="45" y="23"/>
                </a:cubicBezTo>
                <a:cubicBezTo>
                  <a:pt x="45" y="24"/>
                  <a:pt x="44" y="25"/>
                  <a:pt x="44" y="26"/>
                </a:cubicBezTo>
                <a:cubicBezTo>
                  <a:pt x="43" y="26"/>
                  <a:pt x="42" y="27"/>
                  <a:pt x="41" y="27"/>
                </a:cubicBezTo>
                <a:cubicBezTo>
                  <a:pt x="41" y="27"/>
                  <a:pt x="40" y="26"/>
                  <a:pt x="39" y="26"/>
                </a:cubicBezTo>
                <a:cubicBezTo>
                  <a:pt x="39" y="26"/>
                  <a:pt x="39" y="25"/>
                  <a:pt x="38" y="24"/>
                </a:cubicBezTo>
                <a:cubicBezTo>
                  <a:pt x="37" y="23"/>
                  <a:pt x="37" y="22"/>
                  <a:pt x="36" y="21"/>
                </a:cubicBezTo>
                <a:cubicBezTo>
                  <a:pt x="35" y="20"/>
                  <a:pt x="33" y="20"/>
                  <a:pt x="31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2"/>
                  <a:pt x="25" y="23"/>
                  <a:pt x="25" y="24"/>
                </a:cubicBezTo>
                <a:cubicBezTo>
                  <a:pt x="25" y="25"/>
                  <a:pt x="25" y="25"/>
                  <a:pt x="26" y="26"/>
                </a:cubicBezTo>
                <a:cubicBezTo>
                  <a:pt x="26" y="26"/>
                  <a:pt x="26" y="27"/>
                  <a:pt x="27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30" y="28"/>
                  <a:pt x="31" y="28"/>
                  <a:pt x="33" y="29"/>
                </a:cubicBezTo>
                <a:cubicBezTo>
                  <a:pt x="35" y="29"/>
                  <a:pt x="37" y="30"/>
                  <a:pt x="38" y="30"/>
                </a:cubicBezTo>
                <a:cubicBezTo>
                  <a:pt x="40" y="31"/>
                  <a:pt x="41" y="31"/>
                  <a:pt x="42" y="32"/>
                </a:cubicBezTo>
                <a:cubicBezTo>
                  <a:pt x="44" y="33"/>
                  <a:pt x="45" y="34"/>
                  <a:pt x="45" y="35"/>
                </a:cubicBezTo>
                <a:cubicBezTo>
                  <a:pt x="46" y="36"/>
                  <a:pt x="46" y="37"/>
                  <a:pt x="46" y="39"/>
                </a:cubicBezTo>
                <a:cubicBezTo>
                  <a:pt x="46" y="41"/>
                  <a:pt x="46" y="43"/>
                  <a:pt x="44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96749" y="4999427"/>
            <a:ext cx="6789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14342"/>
                </a:solidFill>
              </a:rPr>
              <a:t>把白色的</a:t>
            </a:r>
            <a:r>
              <a:rPr lang="en-US" altLang="zh-CN" sz="1600" dirty="0">
                <a:solidFill>
                  <a:srgbClr val="414342"/>
                </a:solidFill>
              </a:rPr>
              <a:t>ICON</a:t>
            </a:r>
            <a:r>
              <a:rPr lang="zh-CN" altLang="en-US" sz="1600" dirty="0">
                <a:solidFill>
                  <a:srgbClr val="414342"/>
                </a:solidFill>
              </a:rPr>
              <a:t>换成主题相关的即可，</a:t>
            </a:r>
            <a:r>
              <a:rPr lang="en-US" altLang="zh-CN" sz="1600" dirty="0">
                <a:solidFill>
                  <a:srgbClr val="414342"/>
                </a:solidFill>
              </a:rPr>
              <a:t>Google</a:t>
            </a:r>
            <a:r>
              <a:rPr lang="zh-CN" altLang="en-US" sz="1600" dirty="0">
                <a:solidFill>
                  <a:srgbClr val="414342"/>
                </a:solidFill>
              </a:rPr>
              <a:t>图片能帮助你很快地找到它们。</a:t>
            </a:r>
          </a:p>
        </p:txBody>
      </p:sp>
    </p:spTree>
    <p:extLst>
      <p:ext uri="{BB962C8B-B14F-4D97-AF65-F5344CB8AC3E}">
        <p14:creationId xmlns:p14="http://schemas.microsoft.com/office/powerpoint/2010/main" val="214800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表里信息排列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4794600" y="435968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决策 6"/>
          <p:cNvSpPr/>
          <p:nvPr/>
        </p:nvSpPr>
        <p:spPr>
          <a:xfrm>
            <a:off x="4794600" y="4041602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4794600" y="372351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4794600" y="3405430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4794600" y="3087344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794600" y="2769258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79283" y="2420008"/>
            <a:ext cx="914400" cy="914400"/>
          </a:xfrm>
          <a:prstGeom prst="line">
            <a:avLst/>
          </a:prstGeom>
          <a:ln w="12700">
            <a:solidFill>
              <a:srgbClr val="0171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731172" y="24200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88097" y="2248642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1172" y="40098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31172" y="4650686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88097" y="3840531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88097" y="4481409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355360" y="3681220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55360" y="432209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55360" y="4955242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94923" y="3524253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4923" y="4179085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94923" y="4801467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175" y="2647655"/>
            <a:ext cx="290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可以在这里进行精要的解说，表现出来层次关系。</a:t>
            </a: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增长型柱状图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8044418" y="2817329"/>
            <a:ext cx="1299712" cy="2838326"/>
          </a:xfrm>
          <a:prstGeom prst="upArrow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箭头 6"/>
          <p:cNvSpPr/>
          <p:nvPr/>
        </p:nvSpPr>
        <p:spPr>
          <a:xfrm>
            <a:off x="9569303" y="3816789"/>
            <a:ext cx="1299712" cy="183886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上箭头 7"/>
          <p:cNvSpPr/>
          <p:nvPr/>
        </p:nvSpPr>
        <p:spPr>
          <a:xfrm>
            <a:off x="6519534" y="4688659"/>
            <a:ext cx="1299712" cy="96699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377" y="404232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171C5"/>
                </a:solidFill>
              </a:rPr>
              <a:t>+ </a:t>
            </a:r>
            <a:r>
              <a:rPr lang="en-US" altLang="zh-TW" sz="3600" dirty="0">
                <a:solidFill>
                  <a:srgbClr val="0171C5"/>
                </a:solidFill>
                <a:latin typeface="HelveticaNeueLT Pro 75 Bd" panose="020B0804020202020204" pitchFamily="34" charset="0"/>
              </a:rPr>
              <a:t>28</a:t>
            </a:r>
            <a:r>
              <a:rPr lang="en-US" altLang="zh-TW" dirty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261" y="215979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4F8A"/>
                </a:solidFill>
              </a:rPr>
              <a:t>+ </a:t>
            </a:r>
            <a:r>
              <a:rPr lang="en-US" altLang="zh-TW" sz="3600" dirty="0">
                <a:solidFill>
                  <a:srgbClr val="004F8A"/>
                </a:solidFill>
                <a:latin typeface="HelveticaNeueLT Pro 75 Bd" panose="020B0804020202020204" pitchFamily="34" charset="0"/>
              </a:rPr>
              <a:t>76</a:t>
            </a:r>
            <a:r>
              <a:rPr lang="en-US" altLang="zh-TW" dirty="0">
                <a:solidFill>
                  <a:srgbClr val="004F8A"/>
                </a:solidFill>
              </a:rPr>
              <a:t>%</a:t>
            </a:r>
            <a:endParaRPr lang="zh-TW" altLang="en-US" dirty="0">
              <a:solidFill>
                <a:srgbClr val="004F8A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7145" y="317045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171C5"/>
                </a:solidFill>
              </a:rPr>
              <a:t>+ </a:t>
            </a:r>
            <a:r>
              <a:rPr lang="en-US" altLang="zh-TW" sz="3600" dirty="0">
                <a:solidFill>
                  <a:srgbClr val="0171C5"/>
                </a:solidFill>
                <a:latin typeface="HelveticaNeueLT Pro 75 Bd" panose="020B0804020202020204" pitchFamily="34" charset="0"/>
              </a:rPr>
              <a:t>54</a:t>
            </a:r>
            <a:r>
              <a:rPr lang="en-US" altLang="zh-TW" dirty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6687" y="3813918"/>
            <a:ext cx="41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你可以改动数字，拉长压短箭头，或者复制粘贴产生新的箭头来表现更多的数据。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20576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2012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4445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2013</a:t>
            </a:r>
            <a:endParaRPr lang="zh-TW" altLang="en-US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70343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2014</a:t>
            </a:r>
            <a:endParaRPr lang="zh-TW" altLang="en-US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06343" y="3066557"/>
            <a:ext cx="4140000" cy="497719"/>
            <a:chOff x="1506343" y="3066557"/>
            <a:chExt cx="4140000" cy="497719"/>
          </a:xfrm>
          <a:solidFill>
            <a:srgbClr val="0171C5"/>
          </a:solidFill>
        </p:grpSpPr>
        <p:sp>
          <p:nvSpPr>
            <p:cNvPr id="12" name="文本框 11"/>
            <p:cNvSpPr txBox="1"/>
            <p:nvPr/>
          </p:nvSpPr>
          <p:spPr>
            <a:xfrm>
              <a:off x="1506343" y="3066557"/>
              <a:ext cx="4140000" cy="400110"/>
            </a:xfrm>
            <a:prstGeom prst="rect">
              <a:avLst/>
            </a:prstGeom>
            <a:grpFill/>
          </p:spPr>
          <p:txBody>
            <a:bodyPr wrap="none" rtlCol="0">
              <a:noAutofit/>
            </a:bodyPr>
            <a:lstStyle/>
            <a:p>
              <a:r>
                <a:rPr lang="zh-CN" altLang="en-US" b="1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在这里输入图表主题</a:t>
              </a:r>
            </a:p>
          </p:txBody>
        </p:sp>
        <p:sp>
          <p:nvSpPr>
            <p:cNvPr id="17" name="直角三角形 16"/>
            <p:cNvSpPr>
              <a:spLocks noChangeAspect="1"/>
            </p:cNvSpPr>
            <p:nvPr/>
          </p:nvSpPr>
          <p:spPr>
            <a:xfrm rot="18900000">
              <a:off x="1714823" y="3348276"/>
              <a:ext cx="216000" cy="21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性别区分型调查分异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 bwMode="auto">
          <a:xfrm>
            <a:off x="5881539" y="2424953"/>
            <a:ext cx="412491" cy="914400"/>
          </a:xfrm>
          <a:custGeom>
            <a:avLst/>
            <a:gdLst>
              <a:gd name="connsiteX0" fmla="*/ 55086 w 199020"/>
              <a:gd name="connsiteY0" fmla="*/ 81676 h 441183"/>
              <a:gd name="connsiteX1" fmla="*/ 99510 w 199020"/>
              <a:gd name="connsiteY1" fmla="*/ 81676 h 441183"/>
              <a:gd name="connsiteX2" fmla="*/ 143934 w 199020"/>
              <a:gd name="connsiteY2" fmla="*/ 81676 h 441183"/>
              <a:gd name="connsiteX3" fmla="*/ 199020 w 199020"/>
              <a:gd name="connsiteY3" fmla="*/ 129440 h 441183"/>
              <a:gd name="connsiteX4" fmla="*/ 199020 w 199020"/>
              <a:gd name="connsiteY4" fmla="*/ 241218 h 441183"/>
              <a:gd name="connsiteX5" fmla="*/ 161112 w 199020"/>
              <a:gd name="connsiteY5" fmla="*/ 241218 h 441183"/>
              <a:gd name="connsiteX6" fmla="*/ 161112 w 199020"/>
              <a:gd name="connsiteY6" fmla="*/ 137811 h 441183"/>
              <a:gd name="connsiteX7" fmla="*/ 155188 w 199020"/>
              <a:gd name="connsiteY7" fmla="*/ 137811 h 441183"/>
              <a:gd name="connsiteX8" fmla="*/ 155188 w 199020"/>
              <a:gd name="connsiteY8" fmla="*/ 418978 h 441183"/>
              <a:gd name="connsiteX9" fmla="*/ 104249 w 199020"/>
              <a:gd name="connsiteY9" fmla="*/ 419224 h 441183"/>
              <a:gd name="connsiteX10" fmla="*/ 104249 w 199020"/>
              <a:gd name="connsiteY10" fmla="*/ 256975 h 441183"/>
              <a:gd name="connsiteX11" fmla="*/ 103064 w 199020"/>
              <a:gd name="connsiteY11" fmla="*/ 256975 h 441183"/>
              <a:gd name="connsiteX12" fmla="*/ 94772 w 199020"/>
              <a:gd name="connsiteY12" fmla="*/ 256975 h 441183"/>
              <a:gd name="connsiteX13" fmla="*/ 94772 w 199020"/>
              <a:gd name="connsiteY13" fmla="*/ 418978 h 441183"/>
              <a:gd name="connsiteX14" fmla="*/ 43832 w 199020"/>
              <a:gd name="connsiteY14" fmla="*/ 418978 h 441183"/>
              <a:gd name="connsiteX15" fmla="*/ 43832 w 199020"/>
              <a:gd name="connsiteY15" fmla="*/ 137811 h 441183"/>
              <a:gd name="connsiteX16" fmla="*/ 36724 w 199020"/>
              <a:gd name="connsiteY16" fmla="*/ 137811 h 441183"/>
              <a:gd name="connsiteX17" fmla="*/ 36724 w 199020"/>
              <a:gd name="connsiteY17" fmla="*/ 241218 h 441183"/>
              <a:gd name="connsiteX18" fmla="*/ 0 w 199020"/>
              <a:gd name="connsiteY18" fmla="*/ 241218 h 441183"/>
              <a:gd name="connsiteX19" fmla="*/ 0 w 199020"/>
              <a:gd name="connsiteY19" fmla="*/ 129440 h 441183"/>
              <a:gd name="connsiteX20" fmla="*/ 55086 w 199020"/>
              <a:gd name="connsiteY20" fmla="*/ 81676 h 441183"/>
              <a:gd name="connsiteX21" fmla="*/ 99448 w 199020"/>
              <a:gd name="connsiteY21" fmla="*/ 0 h 441183"/>
              <a:gd name="connsiteX22" fmla="*/ 143584 w 199020"/>
              <a:gd name="connsiteY22" fmla="*/ 36657 h 441183"/>
              <a:gd name="connsiteX23" fmla="*/ 99448 w 199020"/>
              <a:gd name="connsiteY23" fmla="*/ 73315 h 441183"/>
              <a:gd name="connsiteX24" fmla="*/ 55311 w 199020"/>
              <a:gd name="connsiteY24" fmla="*/ 36657 h 441183"/>
              <a:gd name="connsiteX25" fmla="*/ 99448 w 199020"/>
              <a:gd name="connsiteY25" fmla="*/ 0 h 44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9020" h="441183">
                <a:moveTo>
                  <a:pt x="55086" y="81676"/>
                </a:moveTo>
                <a:cubicBezTo>
                  <a:pt x="55086" y="81676"/>
                  <a:pt x="55086" y="81676"/>
                  <a:pt x="99510" y="81676"/>
                </a:cubicBezTo>
                <a:cubicBezTo>
                  <a:pt x="99510" y="81676"/>
                  <a:pt x="99510" y="81676"/>
                  <a:pt x="143934" y="81676"/>
                </a:cubicBezTo>
                <a:cubicBezTo>
                  <a:pt x="177104" y="81676"/>
                  <a:pt x="199020" y="106297"/>
                  <a:pt x="199020" y="129440"/>
                </a:cubicBezTo>
                <a:cubicBezTo>
                  <a:pt x="199020" y="129440"/>
                  <a:pt x="199020" y="129440"/>
                  <a:pt x="199020" y="241218"/>
                </a:cubicBezTo>
                <a:cubicBezTo>
                  <a:pt x="199020" y="262884"/>
                  <a:pt x="161112" y="262884"/>
                  <a:pt x="161112" y="241218"/>
                </a:cubicBezTo>
                <a:cubicBezTo>
                  <a:pt x="161112" y="241218"/>
                  <a:pt x="161112" y="241218"/>
                  <a:pt x="161112" y="137811"/>
                </a:cubicBezTo>
                <a:cubicBezTo>
                  <a:pt x="161112" y="137811"/>
                  <a:pt x="161112" y="137811"/>
                  <a:pt x="155188" y="137811"/>
                </a:cubicBezTo>
                <a:cubicBezTo>
                  <a:pt x="155188" y="137811"/>
                  <a:pt x="155188" y="137811"/>
                  <a:pt x="155188" y="418978"/>
                </a:cubicBezTo>
                <a:cubicBezTo>
                  <a:pt x="155188" y="447046"/>
                  <a:pt x="106322" y="450000"/>
                  <a:pt x="104249" y="419224"/>
                </a:cubicBezTo>
                <a:cubicBezTo>
                  <a:pt x="104249" y="419224"/>
                  <a:pt x="104249" y="419224"/>
                  <a:pt x="104249" y="256975"/>
                </a:cubicBezTo>
                <a:cubicBezTo>
                  <a:pt x="104249" y="256975"/>
                  <a:pt x="104249" y="256975"/>
                  <a:pt x="103064" y="256975"/>
                </a:cubicBezTo>
                <a:cubicBezTo>
                  <a:pt x="103064" y="256975"/>
                  <a:pt x="103064" y="256975"/>
                  <a:pt x="94772" y="256975"/>
                </a:cubicBezTo>
                <a:cubicBezTo>
                  <a:pt x="94772" y="256975"/>
                  <a:pt x="94772" y="256975"/>
                  <a:pt x="94772" y="418978"/>
                </a:cubicBezTo>
                <a:cubicBezTo>
                  <a:pt x="93587" y="448030"/>
                  <a:pt x="43832" y="449015"/>
                  <a:pt x="43832" y="418978"/>
                </a:cubicBezTo>
                <a:cubicBezTo>
                  <a:pt x="43832" y="418978"/>
                  <a:pt x="43832" y="418978"/>
                  <a:pt x="43832" y="137811"/>
                </a:cubicBezTo>
                <a:cubicBezTo>
                  <a:pt x="43832" y="137811"/>
                  <a:pt x="43832" y="137811"/>
                  <a:pt x="36724" y="137811"/>
                </a:cubicBezTo>
                <a:cubicBezTo>
                  <a:pt x="36724" y="137811"/>
                  <a:pt x="36724" y="137811"/>
                  <a:pt x="36724" y="241218"/>
                </a:cubicBezTo>
                <a:cubicBezTo>
                  <a:pt x="36724" y="262884"/>
                  <a:pt x="0" y="262884"/>
                  <a:pt x="0" y="241218"/>
                </a:cubicBezTo>
                <a:cubicBezTo>
                  <a:pt x="0" y="241218"/>
                  <a:pt x="0" y="241218"/>
                  <a:pt x="0" y="129440"/>
                </a:cubicBezTo>
                <a:cubicBezTo>
                  <a:pt x="0" y="106051"/>
                  <a:pt x="21916" y="81676"/>
                  <a:pt x="55086" y="81676"/>
                </a:cubicBezTo>
                <a:close/>
                <a:moveTo>
                  <a:pt x="99448" y="0"/>
                </a:moveTo>
                <a:cubicBezTo>
                  <a:pt x="123738" y="0"/>
                  <a:pt x="143584" y="16483"/>
                  <a:pt x="143584" y="36657"/>
                </a:cubicBezTo>
                <a:cubicBezTo>
                  <a:pt x="143584" y="57077"/>
                  <a:pt x="123738" y="73561"/>
                  <a:pt x="99448" y="73315"/>
                </a:cubicBezTo>
                <a:cubicBezTo>
                  <a:pt x="75158" y="73315"/>
                  <a:pt x="55311" y="57077"/>
                  <a:pt x="55311" y="36657"/>
                </a:cubicBezTo>
                <a:cubicBezTo>
                  <a:pt x="55311" y="16483"/>
                  <a:pt x="75158" y="0"/>
                  <a:pt x="99448" y="0"/>
                </a:cubicBez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任意多边形 6"/>
          <p:cNvSpPr>
            <a:spLocks noChangeAspect="1" noChangeArrowheads="1"/>
          </p:cNvSpPr>
          <p:nvPr/>
        </p:nvSpPr>
        <p:spPr bwMode="auto">
          <a:xfrm>
            <a:off x="5881539" y="4125054"/>
            <a:ext cx="420706" cy="914400"/>
          </a:xfrm>
          <a:custGeom>
            <a:avLst/>
            <a:gdLst>
              <a:gd name="connsiteX0" fmla="*/ 77088 w 204415"/>
              <a:gd name="connsiteY0" fmla="*/ 81688 h 444294"/>
              <a:gd name="connsiteX1" fmla="*/ 101102 w 204415"/>
              <a:gd name="connsiteY1" fmla="*/ 81688 h 444294"/>
              <a:gd name="connsiteX2" fmla="*/ 126929 w 204415"/>
              <a:gd name="connsiteY2" fmla="*/ 81688 h 444294"/>
              <a:gd name="connsiteX3" fmla="*/ 171785 w 204415"/>
              <a:gd name="connsiteY3" fmla="*/ 114678 h 444294"/>
              <a:gd name="connsiteX4" fmla="*/ 203502 w 204415"/>
              <a:gd name="connsiteY4" fmla="*/ 218619 h 444294"/>
              <a:gd name="connsiteX5" fmla="*/ 174504 w 204415"/>
              <a:gd name="connsiteY5" fmla="*/ 228335 h 444294"/>
              <a:gd name="connsiteX6" fmla="*/ 145959 w 204415"/>
              <a:gd name="connsiteY6" fmla="*/ 132981 h 444294"/>
              <a:gd name="connsiteX7" fmla="*/ 137803 w 204415"/>
              <a:gd name="connsiteY7" fmla="*/ 132981 h 444294"/>
              <a:gd name="connsiteX8" fmla="*/ 187190 w 204415"/>
              <a:gd name="connsiteY8" fmla="*/ 302901 h 444294"/>
              <a:gd name="connsiteX9" fmla="*/ 141201 w 204415"/>
              <a:gd name="connsiteY9" fmla="*/ 302901 h 444294"/>
              <a:gd name="connsiteX10" fmla="*/ 141201 w 204415"/>
              <a:gd name="connsiteY10" fmla="*/ 427404 h 444294"/>
              <a:gd name="connsiteX11" fmla="*/ 107219 w 204415"/>
              <a:gd name="connsiteY11" fmla="*/ 427404 h 444294"/>
              <a:gd name="connsiteX12" fmla="*/ 107219 w 204415"/>
              <a:gd name="connsiteY12" fmla="*/ 301997 h 444294"/>
              <a:gd name="connsiteX13" fmla="*/ 97024 w 204415"/>
              <a:gd name="connsiteY13" fmla="*/ 301997 h 444294"/>
              <a:gd name="connsiteX14" fmla="*/ 97024 w 204415"/>
              <a:gd name="connsiteY14" fmla="*/ 427178 h 444294"/>
              <a:gd name="connsiteX15" fmla="*/ 63042 w 204415"/>
              <a:gd name="connsiteY15" fmla="*/ 427178 h 444294"/>
              <a:gd name="connsiteX16" fmla="*/ 62815 w 204415"/>
              <a:gd name="connsiteY16" fmla="*/ 302901 h 444294"/>
              <a:gd name="connsiteX17" fmla="*/ 17053 w 204415"/>
              <a:gd name="connsiteY17" fmla="*/ 302901 h 444294"/>
              <a:gd name="connsiteX18" fmla="*/ 65987 w 204415"/>
              <a:gd name="connsiteY18" fmla="*/ 132981 h 444294"/>
              <a:gd name="connsiteX19" fmla="*/ 58511 w 204415"/>
              <a:gd name="connsiteY19" fmla="*/ 132981 h 444294"/>
              <a:gd name="connsiteX20" fmla="*/ 29966 w 204415"/>
              <a:gd name="connsiteY20" fmla="*/ 228787 h 444294"/>
              <a:gd name="connsiteX21" fmla="*/ 968 w 204415"/>
              <a:gd name="connsiteY21" fmla="*/ 218619 h 444294"/>
              <a:gd name="connsiteX22" fmla="*/ 32684 w 204415"/>
              <a:gd name="connsiteY22" fmla="*/ 114678 h 444294"/>
              <a:gd name="connsiteX23" fmla="*/ 77088 w 204415"/>
              <a:gd name="connsiteY23" fmla="*/ 81688 h 444294"/>
              <a:gd name="connsiteX24" fmla="*/ 102480 w 204415"/>
              <a:gd name="connsiteY24" fmla="*/ 0 h 444294"/>
              <a:gd name="connsiteX25" fmla="*/ 138667 w 204415"/>
              <a:gd name="connsiteY25" fmla="*/ 36187 h 444294"/>
              <a:gd name="connsiteX26" fmla="*/ 102480 w 204415"/>
              <a:gd name="connsiteY26" fmla="*/ 72374 h 444294"/>
              <a:gd name="connsiteX27" fmla="*/ 66293 w 204415"/>
              <a:gd name="connsiteY27" fmla="*/ 36187 h 444294"/>
              <a:gd name="connsiteX28" fmla="*/ 102480 w 204415"/>
              <a:gd name="connsiteY28" fmla="*/ 0 h 4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4415" h="444294">
                <a:moveTo>
                  <a:pt x="77088" y="81688"/>
                </a:moveTo>
                <a:cubicBezTo>
                  <a:pt x="101102" y="81688"/>
                  <a:pt x="101102" y="81688"/>
                  <a:pt x="101102" y="81688"/>
                </a:cubicBezTo>
                <a:cubicBezTo>
                  <a:pt x="126929" y="81688"/>
                  <a:pt x="126929" y="81688"/>
                  <a:pt x="126929" y="81688"/>
                </a:cubicBezTo>
                <a:cubicBezTo>
                  <a:pt x="152755" y="81688"/>
                  <a:pt x="167934" y="102928"/>
                  <a:pt x="171785" y="114678"/>
                </a:cubicBezTo>
                <a:cubicBezTo>
                  <a:pt x="203502" y="218619"/>
                  <a:pt x="203502" y="218619"/>
                  <a:pt x="203502" y="218619"/>
                </a:cubicBezTo>
                <a:cubicBezTo>
                  <a:pt x="209845" y="240989"/>
                  <a:pt x="181300" y="250253"/>
                  <a:pt x="174504" y="228335"/>
                </a:cubicBezTo>
                <a:cubicBezTo>
                  <a:pt x="145959" y="132981"/>
                  <a:pt x="145959" y="132981"/>
                  <a:pt x="145959" y="132981"/>
                </a:cubicBezTo>
                <a:cubicBezTo>
                  <a:pt x="137803" y="132981"/>
                  <a:pt x="137803" y="132981"/>
                  <a:pt x="137803" y="132981"/>
                </a:cubicBezTo>
                <a:cubicBezTo>
                  <a:pt x="187190" y="302901"/>
                  <a:pt x="187190" y="302901"/>
                  <a:pt x="187190" y="302901"/>
                </a:cubicBezTo>
                <a:cubicBezTo>
                  <a:pt x="141201" y="302901"/>
                  <a:pt x="141201" y="302901"/>
                  <a:pt x="141201" y="302901"/>
                </a:cubicBezTo>
                <a:cubicBezTo>
                  <a:pt x="141201" y="427404"/>
                  <a:pt x="141201" y="427404"/>
                  <a:pt x="141201" y="427404"/>
                </a:cubicBezTo>
                <a:cubicBezTo>
                  <a:pt x="141201" y="450000"/>
                  <a:pt x="107219" y="449774"/>
                  <a:pt x="107219" y="427404"/>
                </a:cubicBezTo>
                <a:cubicBezTo>
                  <a:pt x="107219" y="301997"/>
                  <a:pt x="107219" y="301997"/>
                  <a:pt x="107219" y="301997"/>
                </a:cubicBezTo>
                <a:lnTo>
                  <a:pt x="97024" y="301997"/>
                </a:lnTo>
                <a:cubicBezTo>
                  <a:pt x="97024" y="427178"/>
                  <a:pt x="97024" y="427178"/>
                  <a:pt x="97024" y="427178"/>
                </a:cubicBezTo>
                <a:cubicBezTo>
                  <a:pt x="97024" y="450000"/>
                  <a:pt x="63042" y="450000"/>
                  <a:pt x="63042" y="427178"/>
                </a:cubicBezTo>
                <a:cubicBezTo>
                  <a:pt x="62815" y="302901"/>
                  <a:pt x="62815" y="302901"/>
                  <a:pt x="62815" y="302901"/>
                </a:cubicBezTo>
                <a:cubicBezTo>
                  <a:pt x="17053" y="302901"/>
                  <a:pt x="17053" y="302901"/>
                  <a:pt x="17053" y="302901"/>
                </a:cubicBezTo>
                <a:cubicBezTo>
                  <a:pt x="65987" y="132981"/>
                  <a:pt x="65987" y="132981"/>
                  <a:pt x="65987" y="132981"/>
                </a:cubicBezTo>
                <a:cubicBezTo>
                  <a:pt x="58511" y="132981"/>
                  <a:pt x="58511" y="132981"/>
                  <a:pt x="58511" y="132981"/>
                </a:cubicBezTo>
                <a:cubicBezTo>
                  <a:pt x="29966" y="228787"/>
                  <a:pt x="29966" y="228787"/>
                  <a:pt x="29966" y="228787"/>
                </a:cubicBezTo>
                <a:cubicBezTo>
                  <a:pt x="23169" y="249575"/>
                  <a:pt x="-5602" y="240989"/>
                  <a:pt x="968" y="218619"/>
                </a:cubicBezTo>
                <a:cubicBezTo>
                  <a:pt x="32684" y="114678"/>
                  <a:pt x="32684" y="114678"/>
                  <a:pt x="32684" y="114678"/>
                </a:cubicBezTo>
                <a:cubicBezTo>
                  <a:pt x="36083" y="102702"/>
                  <a:pt x="51035" y="81688"/>
                  <a:pt x="77088" y="81688"/>
                </a:cubicBezTo>
                <a:close/>
                <a:moveTo>
                  <a:pt x="102480" y="0"/>
                </a:moveTo>
                <a:cubicBezTo>
                  <a:pt x="122466" y="0"/>
                  <a:pt x="138667" y="16201"/>
                  <a:pt x="138667" y="36187"/>
                </a:cubicBezTo>
                <a:cubicBezTo>
                  <a:pt x="138667" y="56173"/>
                  <a:pt x="122466" y="72374"/>
                  <a:pt x="102480" y="72374"/>
                </a:cubicBezTo>
                <a:cubicBezTo>
                  <a:pt x="82494" y="72374"/>
                  <a:pt x="66293" y="56173"/>
                  <a:pt x="66293" y="36187"/>
                </a:cubicBezTo>
                <a:cubicBezTo>
                  <a:pt x="66293" y="16201"/>
                  <a:pt x="82494" y="0"/>
                  <a:pt x="102480" y="0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2823" y="2657153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3176" y="4357254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2823" y="2657153"/>
            <a:ext cx="2880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80%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13176" y="4357254"/>
            <a:ext cx="252000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52746" y="23794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  <a:latin typeface="+mj-lt"/>
              </a:rPr>
              <a:t>在这里插入男性对于话题的基本描述</a:t>
            </a:r>
          </a:p>
        </p:txBody>
      </p:sp>
      <p:sp>
        <p:nvSpPr>
          <p:cNvPr id="13" name="矩形 12"/>
          <p:cNvSpPr/>
          <p:nvPr/>
        </p:nvSpPr>
        <p:spPr>
          <a:xfrm>
            <a:off x="6752746" y="2818320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44838" y="405459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</a:rPr>
              <a:t>在这里插入男性对于话题的基本描述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882199" y="4507599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</p:spTree>
    <p:extLst>
      <p:ext uri="{BB962C8B-B14F-4D97-AF65-F5344CB8AC3E}">
        <p14:creationId xmlns:p14="http://schemas.microsoft.com/office/powerpoint/2010/main" val="6929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百分比型数据对比展示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037968927"/>
              </p:ext>
            </p:extLst>
          </p:nvPr>
        </p:nvGraphicFramePr>
        <p:xfrm>
          <a:off x="1998236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465053290"/>
              </p:ext>
            </p:extLst>
          </p:nvPr>
        </p:nvGraphicFramePr>
        <p:xfrm>
          <a:off x="5106000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022427"/>
              </p:ext>
            </p:extLst>
          </p:nvPr>
        </p:nvGraphicFramePr>
        <p:xfrm>
          <a:off x="8213764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0493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75%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8257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6021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88023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88000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08978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53143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67400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84656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857336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484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83918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2842-1463-4A37-8F7B-098464E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0FC2C3-7B05-4BF0-AC70-3AA2A3C7E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996316"/>
            <a:ext cx="5121084" cy="286536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899A4BA-0ABA-411F-A255-E7BDEA2B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033" y="1996316"/>
            <a:ext cx="51210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两条性质：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1.如果the manifold of interest经过ReLU之后信息保持完整，那么该操作实际上退化成了线性变换。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2.如果输入的manifold位于输入空间的低维子空间，那么ReLU能够保留输入manifold的复杂信息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由以上两条性质可知，the manifold of interest应该位于高维激活空间的低维子空间中。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89793B-A74E-4711-931F-91338FD54A63}"/>
              </a:ext>
            </a:extLst>
          </p:cNvPr>
          <p:cNvSpPr txBox="1"/>
          <p:nvPr/>
        </p:nvSpPr>
        <p:spPr>
          <a:xfrm>
            <a:off x="7379895" y="5068335"/>
            <a:ext cx="351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的水加入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克糖，另一杯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的水加入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克糖。</a:t>
            </a:r>
          </a:p>
        </p:txBody>
      </p:sp>
    </p:spTree>
    <p:extLst>
      <p:ext uri="{BB962C8B-B14F-4D97-AF65-F5344CB8AC3E}">
        <p14:creationId xmlns:p14="http://schemas.microsoft.com/office/powerpoint/2010/main" val="1250680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同一事物内部百分比展示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20097303"/>
              </p:ext>
            </p:extLst>
          </p:nvPr>
        </p:nvGraphicFramePr>
        <p:xfrm>
          <a:off x="7231859" y="2359057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845765" y="2663681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选中右边的饼状图，按照上一页的方法即可修改其中的数据使之更符合主题的需要。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764" y="2018972"/>
            <a:ext cx="5196447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在这里输入简短的主题描述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845765" y="3799210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下方的图注也是可以手动修改的，调节颜色记得根据右边的图表颜色一致哟。</a:t>
            </a: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83576" y="5149057"/>
            <a:ext cx="180000" cy="180000"/>
          </a:xfrm>
          <a:prstGeom prst="ellipse">
            <a:avLst/>
          </a:prstGeom>
          <a:solidFill>
            <a:srgbClr val="335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035435" y="5149057"/>
            <a:ext cx="180000" cy="180000"/>
          </a:xfrm>
          <a:prstGeom prst="ellipse">
            <a:avLst/>
          </a:prstGeom>
          <a:solidFill>
            <a:srgbClr val="3F6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85105" y="5149057"/>
            <a:ext cx="180000" cy="180000"/>
          </a:xfrm>
          <a:prstGeom prst="ellipse">
            <a:avLst/>
          </a:prstGeom>
          <a:solidFill>
            <a:srgbClr val="7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4134775" y="5149057"/>
            <a:ext cx="180000" cy="180000"/>
          </a:xfrm>
          <a:prstGeom prst="ellipse">
            <a:avLst/>
          </a:prstGeom>
          <a:solidFill>
            <a:srgbClr val="B3B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9822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543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2015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6510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2016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477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2017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8" name="直角三角形 17"/>
          <p:cNvSpPr>
            <a:spLocks noChangeAspect="1"/>
          </p:cNvSpPr>
          <p:nvPr/>
        </p:nvSpPr>
        <p:spPr>
          <a:xfrm rot="18900000">
            <a:off x="1118311" y="2265258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柱状图的纵向对比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386499743"/>
              </p:ext>
            </p:extLst>
          </p:nvPr>
        </p:nvGraphicFramePr>
        <p:xfrm>
          <a:off x="5974571" y="2368990"/>
          <a:ext cx="5379228" cy="274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1493837" y="2890237"/>
            <a:ext cx="3762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同样地，右边是可以利用表格功能调整数据的柱状图。</a:t>
            </a:r>
          </a:p>
        </p:txBody>
      </p:sp>
      <p:sp>
        <p:nvSpPr>
          <p:cNvPr id="9" name="矩形 8"/>
          <p:cNvSpPr/>
          <p:nvPr/>
        </p:nvSpPr>
        <p:spPr>
          <a:xfrm>
            <a:off x="1493837" y="4159533"/>
            <a:ext cx="376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简单的数据比对用这个模板可能会展示得更为清晰。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93837" y="2092954"/>
            <a:ext cx="3762830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在这里输入小主题</a:t>
            </a: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8900000">
            <a:off x="1733887" y="232235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柱状图的横向对比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495240009"/>
              </p:ext>
            </p:extLst>
          </p:nvPr>
        </p:nvGraphicFramePr>
        <p:xfrm>
          <a:off x="2032000" y="2102537"/>
          <a:ext cx="8128000" cy="340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>
            <a:spLocks noChangeAspect="1"/>
          </p:cNvSpPr>
          <p:nvPr/>
        </p:nvSpPr>
        <p:spPr>
          <a:xfrm>
            <a:off x="407988" y="232968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407988" y="4717606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7988" y="392163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07988" y="3125657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11255353" y="232968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11255353" y="4717606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11255353" y="392163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11255353" y="3125657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587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j-lt"/>
              </a:rPr>
              <a:t>输入主题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07587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7587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7587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134053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34053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134053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34053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7116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24591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4552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02886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46094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6554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870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95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78C4-592B-44A9-809F-3473121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Depthwise</a:t>
            </a:r>
            <a:r>
              <a:rPr lang="en-US" altLang="zh-CN" dirty="0"/>
              <a:t> Separable Convolution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4A2C24-5E12-4F9B-85DE-F785CC72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91" y="1653857"/>
            <a:ext cx="7345417" cy="35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229199-68F5-40E3-BAEF-DD631FEA9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436850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Linear Bottleneck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351A9-E59C-42E4-B6BB-48F00686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2" y="1284689"/>
            <a:ext cx="4197536" cy="301171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C5F2293-6302-44F2-A8BF-84F67ED20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674" y="1536106"/>
            <a:ext cx="4946904" cy="37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与MoblieNetV1的相同点：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都采用了Depth-wise Separable Convolution来提取特征。该操作可以成倍减少时间复杂度和空间复杂度。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与MoblieNetV1的不同点：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1.在Depth-wise Separable Convolution前面添加一个Point-wise Convolution。通过PW操作升维，在高维特征空间中提取特征。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2.去掉Depth-wise Separable Convolution后面的ReLU，等价于一个Linear Bottleneck结构。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由于DW中的PW操作降维，得到一个低维特征空间，由上述分析可知，ReLU会导致低维特征空间坍塌，所以去除PW后面的ReLU可以提升性能。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EA7791-F2FC-4A1E-BE76-6FE9D2E4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4" y="4728728"/>
            <a:ext cx="5743892" cy="13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3982F21-78B7-4133-AA06-928C039E5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577690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Inverted Residual Block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1348F-5DE1-46D9-A097-8FEEB08F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645269"/>
            <a:ext cx="4633362" cy="13564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E8041C0-F3F2-4A8C-B2B4-74748C190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816" y="1645269"/>
            <a:ext cx="486428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和ResNet的相同点：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1.都采用了1x1 -&gt; 3x3 -&gt; 1x1的模式。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2.都使用了Shortcut操作将输入输出相加。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和ResNet的不同点：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1.ResNet通过标准卷积提取特征，MoblieNetV2通过DW卷积提取特征。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2.ResNet先降维，卷积，再升维，而MoblieNetV2先升维，卷积，再降维(即ResNet是沙漏形，而MobileNetV2是纺锤形)。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通过Linear Bottleneck和 Inverted Residual Blocks，MobileNetV2能够更加充分高效的提取特征。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D86C0F-D28C-41B5-B9FD-549160AB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" y="3794651"/>
            <a:ext cx="5586413" cy="1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ShuffleNetV2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63328-3066-4BE1-9ACF-45DE1DC6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93CBE6-D83C-4AD0-881A-8077BAB5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043731"/>
            <a:ext cx="835152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以往的工作都是用FLOPs来衡量计算复杂度的，然而FLOPs不是一个直接的指标，我们真正关心的是speed。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FLOPs和speed指标之间的差异主要有两个原因：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1.FLOPs指标没有考虑到几个影响速度的重要因素。一个是内存访问成本(MAC)，大部分来自于组卷积。另一个是并行度。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2.有着相同FLOPs的各种操作，在不同平台下的运行时间不同。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两个原则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基于这些观察，作者提出2个原则：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1.使用直接指标speed。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2.该指标在相同平台下评估。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四个准则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对轻量级网络各种操作的运行时间进行分析，作者提出了4个准则：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392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3872</Words>
  <Application>Microsoft Office PowerPoint</Application>
  <PresentationFormat>宽屏</PresentationFormat>
  <Paragraphs>309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HelveticaNeueLT Pro 75 Bd</vt:lpstr>
      <vt:lpstr>微软雅黑</vt:lpstr>
      <vt:lpstr>Arial</vt:lpstr>
      <vt:lpstr>Calibri</vt:lpstr>
      <vt:lpstr>Cambria Math</vt:lpstr>
      <vt:lpstr>Office 主题</vt:lpstr>
      <vt:lpstr>轻量级网络/检测/分割</vt:lpstr>
      <vt:lpstr>PowerPoint 演示文稿</vt:lpstr>
      <vt:lpstr>MobileNetV2</vt:lpstr>
      <vt:lpstr>Motivation</vt:lpstr>
      <vt:lpstr>Depthwise Separable Convolution</vt:lpstr>
      <vt:lpstr>Linear Bottleneck </vt:lpstr>
      <vt:lpstr>Inverted Residual Block </vt:lpstr>
      <vt:lpstr>ShuffleNetV2</vt:lpstr>
      <vt:lpstr>Motivation</vt:lpstr>
      <vt:lpstr>Group Convolution &amp; Channel Split</vt:lpstr>
      <vt:lpstr>ShuffleNetV1</vt:lpstr>
      <vt:lpstr>ShuffleNetV2</vt:lpstr>
      <vt:lpstr>Light-Head R-CNN</vt:lpstr>
      <vt:lpstr>Motivation</vt:lpstr>
      <vt:lpstr>Spatial Separable Convolution</vt:lpstr>
      <vt:lpstr>Light-Head R-CNN</vt:lpstr>
      <vt:lpstr>ThunderNet</vt:lpstr>
      <vt:lpstr>Motivation</vt:lpstr>
      <vt:lpstr>Settings</vt:lpstr>
      <vt:lpstr>Context Enhancement Module</vt:lpstr>
      <vt:lpstr>Spatial Attention Module </vt:lpstr>
      <vt:lpstr>BiSeNet</vt:lpstr>
      <vt:lpstr>Motivation</vt:lpstr>
      <vt:lpstr>Bilateral Segmentation Network </vt:lpstr>
      <vt:lpstr>ARM&amp;FFM</vt:lpstr>
      <vt:lpstr>DFANet</vt:lpstr>
      <vt:lpstr>Motivation</vt:lpstr>
      <vt:lpstr>Deep Feature Aggregation </vt:lpstr>
      <vt:lpstr>Network Architecture </vt:lpstr>
      <vt:lpstr>PowerPoint 演示文稿</vt:lpstr>
      <vt:lpstr>排位信息罗列</vt:lpstr>
      <vt:lpstr>案例理论结合</vt:lpstr>
      <vt:lpstr>平行信息罗列</vt:lpstr>
      <vt:lpstr>总结类型罗列</vt:lpstr>
      <vt:lpstr>相关信息罗列</vt:lpstr>
      <vt:lpstr>表里信息排列</vt:lpstr>
      <vt:lpstr>增长型柱状图</vt:lpstr>
      <vt:lpstr>性别区分型调查分异</vt:lpstr>
      <vt:lpstr>百分比型数据对比展示</vt:lpstr>
      <vt:lpstr>同一事物内部百分比展示</vt:lpstr>
      <vt:lpstr>柱状图的纵向对比</vt:lpstr>
      <vt:lpstr>柱状图的横向对比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chen jiayu</cp:lastModifiedBy>
  <cp:revision>207</cp:revision>
  <dcterms:created xsi:type="dcterms:W3CDTF">2014-04-01T11:22:20Z</dcterms:created>
  <dcterms:modified xsi:type="dcterms:W3CDTF">2019-04-28T04:40:49Z</dcterms:modified>
</cp:coreProperties>
</file>